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7" r:id="rId24"/>
    <p:sldId id="280" r:id="rId25"/>
    <p:sldId id="283" r:id="rId26"/>
    <p:sldId id="281" r:id="rId27"/>
    <p:sldId id="282" r:id="rId28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67A"/>
    <a:srgbClr val="EFE2C7"/>
    <a:srgbClr val="5D3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4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6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9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7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9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9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7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8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4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9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6B98-010B-4ABA-9EF5-9D2586DDA600}" type="datetimeFigureOut">
              <a:rPr lang="nl-NL" smtClean="0"/>
              <a:t>20-6-2015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42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3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an 30"/>
          <p:cNvSpPr/>
          <p:nvPr/>
        </p:nvSpPr>
        <p:spPr>
          <a:xfrm>
            <a:off x="9829" y="-357"/>
            <a:ext cx="9105840" cy="5143857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-6304" y="282256"/>
            <a:ext cx="9112144" cy="95177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9" y="108551"/>
            <a:ext cx="1427173" cy="1036636"/>
          </a:xfrm>
          <a:prstGeom prst="rect">
            <a:avLst/>
          </a:prstGeom>
          <a:noFill/>
          <a:ln>
            <a:noFill/>
          </a:ln>
          <a:effectLst>
            <a:glow rad="101600">
              <a:srgbClr val="DFA463">
                <a:alpha val="40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3600986" y="566976"/>
            <a:ext cx="219483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3rd </a:t>
            </a:r>
            <a:r>
              <a:rPr lang="nl-NL" sz="2400" b="1" dirty="0" err="1" smtClean="0">
                <a:solidFill>
                  <a:srgbClr val="FBE7AA"/>
                </a:solidFill>
                <a:latin typeface="Arial Narrow" panose="020B0606020202030204" pitchFamily="34" charset="0"/>
              </a:rPr>
              <a:t>Quarter</a:t>
            </a:r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 2015</a:t>
            </a:r>
            <a:endParaRPr lang="nl-NL" sz="2400" b="1" dirty="0">
              <a:solidFill>
                <a:srgbClr val="FBE7AA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563">
            <a:off x="6016089" y="520668"/>
            <a:ext cx="2319295" cy="33545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4" y="418402"/>
            <a:ext cx="3138398" cy="3689690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2008684" y="1731135"/>
            <a:ext cx="5247576" cy="1961932"/>
          </a:xfrm>
          <a:prstGeom prst="rect">
            <a:avLst/>
          </a:prstGeom>
          <a:noFill/>
          <a:ln>
            <a:noFill/>
          </a:ln>
          <a:effectLst>
            <a:glow rad="101600">
              <a:srgbClr val="DFA463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hthoek 34"/>
          <p:cNvSpPr/>
          <p:nvPr/>
        </p:nvSpPr>
        <p:spPr>
          <a:xfrm>
            <a:off x="4262955" y="3606142"/>
            <a:ext cx="4852714" cy="120032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BE7A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dirty="0">
                <a:solidFill>
                  <a:srgbClr val="FBE7A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Missionary Nature </a:t>
            </a:r>
            <a:endParaRPr lang="en-US" sz="3600" b="1" dirty="0" smtClean="0">
              <a:solidFill>
                <a:srgbClr val="FBE7A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BE7A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 God</a:t>
            </a:r>
            <a:endParaRPr lang="en-US" sz="3600" b="1" dirty="0">
              <a:solidFill>
                <a:srgbClr val="FBE7A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3622420" y="4485812"/>
            <a:ext cx="2020105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err="1" smtClean="0">
                <a:solidFill>
                  <a:prstClr val="white"/>
                </a:solidFill>
              </a:rPr>
              <a:t>June</a:t>
            </a:r>
            <a:r>
              <a:rPr lang="nl-NL" sz="2400" b="1" dirty="0" smtClean="0">
                <a:solidFill>
                  <a:prstClr val="white"/>
                </a:solidFill>
              </a:rPr>
              <a:t> </a:t>
            </a:r>
            <a:r>
              <a:rPr lang="nl-NL" sz="2400" b="1" dirty="0">
                <a:solidFill>
                  <a:prstClr val="white"/>
                </a:solidFill>
              </a:rPr>
              <a:t>27–</a:t>
            </a:r>
            <a:r>
              <a:rPr lang="nl-NL" sz="2400" b="1" dirty="0" err="1">
                <a:solidFill>
                  <a:prstClr val="white"/>
                </a:solidFill>
              </a:rPr>
              <a:t>July</a:t>
            </a:r>
            <a:r>
              <a:rPr lang="nl-NL" sz="2400" b="1" dirty="0">
                <a:solidFill>
                  <a:prstClr val="white"/>
                </a:solidFill>
              </a:rPr>
              <a:t> </a:t>
            </a:r>
            <a:r>
              <a:rPr lang="nl-NL" sz="2400" b="1" dirty="0" smtClean="0">
                <a:solidFill>
                  <a:prstClr val="white"/>
                </a:solidFill>
              </a:rPr>
              <a:t>4</a:t>
            </a:r>
            <a:endParaRPr lang="nl-NL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Free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Will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372235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MONDAY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hoek 26"/>
          <p:cNvSpPr/>
          <p:nvPr/>
        </p:nvSpPr>
        <p:spPr>
          <a:xfrm>
            <a:off x="3131840" y="974627"/>
            <a:ext cx="1262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WHAT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8468" r="2799"/>
          <a:stretch/>
        </p:blipFill>
        <p:spPr bwMode="auto">
          <a:xfrm>
            <a:off x="5677469" y="-357"/>
            <a:ext cx="3472834" cy="402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3142754" y="2056752"/>
            <a:ext cx="3896803" cy="181588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does </a:t>
            </a:r>
            <a:r>
              <a:rPr lang="en-US" sz="2800" b="1" dirty="0">
                <a:solidFill>
                  <a:schemeClr val="bg1"/>
                </a:solidFill>
              </a:rPr>
              <a:t>Genesis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2:15–17 </a:t>
            </a:r>
            <a:r>
              <a:rPr lang="en-US" sz="2800" b="1" dirty="0">
                <a:solidFill>
                  <a:schemeClr val="bg1"/>
                </a:solidFill>
              </a:rPr>
              <a:t>say about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reality of </a:t>
            </a:r>
            <a:r>
              <a:rPr lang="en-US" sz="2800" b="1" dirty="0">
                <a:solidFill>
                  <a:schemeClr val="bg1"/>
                </a:solidFill>
              </a:rPr>
              <a:t>free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will in humanity? 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5" y="2049980"/>
            <a:ext cx="1689419" cy="21974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Free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Will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372235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MONDAY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hthoek 32"/>
          <p:cNvSpPr/>
          <p:nvPr/>
        </p:nvSpPr>
        <p:spPr>
          <a:xfrm>
            <a:off x="3203848" y="1322163"/>
            <a:ext cx="5946580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are some of the free moral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choices you have to make in the next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few hours, days, weeks?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How can you be sure you are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using this sacred gift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in the right way?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Think through the consequences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of the wrong use of it.</a:t>
            </a:r>
          </a:p>
        </p:txBody>
      </p:sp>
    </p:spTree>
    <p:extLst>
      <p:ext uri="{BB962C8B-B14F-4D97-AF65-F5344CB8AC3E}">
        <p14:creationId xmlns:p14="http://schemas.microsoft.com/office/powerpoint/2010/main" val="30811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The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Fall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381101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TUESDAY – Part 1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hoek 32"/>
          <p:cNvSpPr/>
          <p:nvPr/>
        </p:nvSpPr>
        <p:spPr>
          <a:xfrm>
            <a:off x="3193076" y="1347928"/>
            <a:ext cx="5946580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“When the woman saw that the fruit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 the tree was good for food and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pleasing to the eye, and also desirable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for gaining wisdom, she took some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and ate it. She also gave some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to her husband, who was with her,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and he ate it… 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19" y="139616"/>
            <a:ext cx="909162" cy="118254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3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The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Fall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381101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TUESDAY – Part 2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19" y="139616"/>
            <a:ext cx="909162" cy="118254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52" y="2166338"/>
            <a:ext cx="1901825" cy="20669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hoek 32"/>
          <p:cNvSpPr/>
          <p:nvPr/>
        </p:nvSpPr>
        <p:spPr>
          <a:xfrm>
            <a:off x="3138323" y="1286513"/>
            <a:ext cx="5341592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…Then the eyes of both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 them were opened, and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they realized they were naked;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so they sewed fig leaves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together and made coverings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for themselves”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Gen. 3:6, 7</a:t>
            </a:r>
          </a:p>
        </p:txBody>
      </p:sp>
    </p:spTree>
    <p:extLst>
      <p:ext uri="{BB962C8B-B14F-4D97-AF65-F5344CB8AC3E}">
        <p14:creationId xmlns:p14="http://schemas.microsoft.com/office/powerpoint/2010/main" val="1484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The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Fall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338764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hoek 32"/>
          <p:cNvSpPr/>
          <p:nvPr/>
        </p:nvSpPr>
        <p:spPr>
          <a:xfrm>
            <a:off x="3347864" y="1185847"/>
            <a:ext cx="5341592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 the context of today’s lesson,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read 1 John 2:16.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How were the elements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warned about in this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text seen in the Fall?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 what ways do we have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to deal with these same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temptations in our lives, as well?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God’s Initiative to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Save Us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811650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WEDNESDAY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hoek 26"/>
          <p:cNvSpPr/>
          <p:nvPr/>
        </p:nvSpPr>
        <p:spPr>
          <a:xfrm>
            <a:off x="3131840" y="974627"/>
            <a:ext cx="1262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WHAT </a:t>
            </a:r>
          </a:p>
        </p:txBody>
      </p:sp>
      <p:sp>
        <p:nvSpPr>
          <p:cNvPr id="29" name="Rechthoek 28"/>
          <p:cNvSpPr/>
          <p:nvPr/>
        </p:nvSpPr>
        <p:spPr>
          <a:xfrm>
            <a:off x="3481929" y="1322338"/>
            <a:ext cx="3682360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do </a:t>
            </a:r>
            <a:r>
              <a:rPr lang="en-US" sz="2800" b="1" dirty="0">
                <a:solidFill>
                  <a:schemeClr val="bg1"/>
                </a:solidFill>
              </a:rPr>
              <a:t>each of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these </a:t>
            </a:r>
            <a:r>
              <a:rPr lang="en-US" sz="2800" b="1" dirty="0">
                <a:solidFill>
                  <a:schemeClr val="bg1"/>
                </a:solidFill>
              </a:rPr>
              <a:t>texts teach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us </a:t>
            </a:r>
            <a:r>
              <a:rPr lang="en-US" sz="2800" b="1" dirty="0">
                <a:solidFill>
                  <a:schemeClr val="bg1"/>
                </a:solidFill>
              </a:rPr>
              <a:t>about </a:t>
            </a:r>
            <a:r>
              <a:rPr lang="en-US" sz="2800" b="1" dirty="0" smtClean="0">
                <a:solidFill>
                  <a:schemeClr val="bg1"/>
                </a:solidFill>
              </a:rPr>
              <a:t>the death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 Jesus?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John 3:14, </a:t>
            </a:r>
            <a:r>
              <a:rPr lang="en-US" sz="2800" b="1" dirty="0" smtClean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Isa. </a:t>
            </a:r>
            <a:r>
              <a:rPr lang="en-US" sz="2800" b="1" dirty="0" smtClean="0">
                <a:solidFill>
                  <a:schemeClr val="bg1"/>
                </a:solidFill>
              </a:rPr>
              <a:t>53:4–6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 Cor. 5:21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9"/>
          <a:stretch/>
        </p:blipFill>
        <p:spPr bwMode="auto">
          <a:xfrm>
            <a:off x="6372200" y="696441"/>
            <a:ext cx="2664296" cy="287324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Metaphors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of Mission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55516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THURSDAY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hoek 26"/>
          <p:cNvSpPr/>
          <p:nvPr/>
        </p:nvSpPr>
        <p:spPr>
          <a:xfrm>
            <a:off x="3131840" y="974627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READ </a:t>
            </a:r>
          </a:p>
        </p:txBody>
      </p:sp>
      <p:sp>
        <p:nvSpPr>
          <p:cNvPr id="29" name="Rechthoek 28"/>
          <p:cNvSpPr/>
          <p:nvPr/>
        </p:nvSpPr>
        <p:spPr>
          <a:xfrm>
            <a:off x="3481929" y="1461521"/>
            <a:ext cx="3682360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Matthew 5:13, 14. What are the two metaphors used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for mission in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these texts, and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do they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stand for?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42" y="212715"/>
            <a:ext cx="1626241" cy="3054085"/>
          </a:xfrm>
          <a:prstGeom prst="rect">
            <a:avLst/>
          </a:prstGeom>
          <a:noFill/>
          <a:ln>
            <a:noFill/>
          </a:ln>
          <a:effectLst>
            <a:glow rad="635000">
              <a:srgbClr val="FFC000">
                <a:alpha val="3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68" y="2109239"/>
            <a:ext cx="1885221" cy="120020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96673" y="3362706"/>
            <a:ext cx="935231" cy="14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4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Metaphors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of Mission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55516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THURSDAY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hthoek 33"/>
          <p:cNvSpPr/>
          <p:nvPr/>
        </p:nvSpPr>
        <p:spPr>
          <a:xfrm>
            <a:off x="3347864" y="1185847"/>
            <a:ext cx="5341592" cy="34163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Light and/or salt, how good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 witness are you and your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church to the surrounding world?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Is the light dimming, is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salt losing its punch?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If so, how can you learn that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revival and reformation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begins with you, personally?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Further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Study: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088503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7233102" y="225416"/>
            <a:ext cx="1512168" cy="1235619"/>
            <a:chOff x="6761391" y="559244"/>
            <a:chExt cx="2268718" cy="195522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391" y="559244"/>
              <a:ext cx="2268718" cy="19552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5D3D1D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617058"/>
              <a:ext cx="1496662" cy="1665062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lumMod val="95000"/>
                  <a:alpha val="55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hthoek 31"/>
          <p:cNvSpPr/>
          <p:nvPr/>
        </p:nvSpPr>
        <p:spPr>
          <a:xfrm>
            <a:off x="3131840" y="974627"/>
            <a:ext cx="3693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Quote Ellen G. White  </a:t>
            </a:r>
          </a:p>
        </p:txBody>
      </p:sp>
      <p:sp>
        <p:nvSpPr>
          <p:cNvPr id="33" name="Rechthoek 32"/>
          <p:cNvSpPr/>
          <p:nvPr/>
        </p:nvSpPr>
        <p:spPr>
          <a:xfrm>
            <a:off x="3397541" y="1605136"/>
            <a:ext cx="5608637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“</a:t>
            </a:r>
            <a:r>
              <a:rPr lang="en-US" sz="2000" b="1" dirty="0">
                <a:solidFill>
                  <a:schemeClr val="bg1"/>
                </a:solidFill>
              </a:rPr>
              <a:t>The church of Christ on earth was organized for </a:t>
            </a:r>
            <a:r>
              <a:rPr lang="en-US" sz="2000" b="1" dirty="0" smtClean="0">
                <a:solidFill>
                  <a:schemeClr val="bg1"/>
                </a:solidFill>
              </a:rPr>
              <a:t>missionary </a:t>
            </a:r>
            <a:r>
              <a:rPr lang="en-US" sz="2000" b="1" dirty="0">
                <a:solidFill>
                  <a:schemeClr val="bg1"/>
                </a:solidFill>
              </a:rPr>
              <a:t>purposes, </a:t>
            </a:r>
            <a:r>
              <a:rPr lang="en-US" sz="2000" b="1" dirty="0" smtClean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chemeClr val="bg1"/>
                </a:solidFill>
              </a:rPr>
              <a:t>the Lord desires to see the </a:t>
            </a:r>
            <a:r>
              <a:rPr lang="en-US" sz="2000" b="1" dirty="0" smtClean="0">
                <a:solidFill>
                  <a:schemeClr val="bg1"/>
                </a:solidFill>
              </a:rPr>
              <a:t>entire </a:t>
            </a:r>
            <a:r>
              <a:rPr lang="en-US" sz="2000" b="1" dirty="0">
                <a:solidFill>
                  <a:schemeClr val="bg1"/>
                </a:solidFill>
              </a:rPr>
              <a:t>church devising ways and means whereby high and </a:t>
            </a:r>
            <a:r>
              <a:rPr lang="en-US" sz="2000" b="1" dirty="0" smtClean="0">
                <a:solidFill>
                  <a:schemeClr val="bg1"/>
                </a:solidFill>
              </a:rPr>
              <a:t>low</a:t>
            </a:r>
            <a:r>
              <a:rPr lang="en-US" sz="2000" b="1" dirty="0">
                <a:solidFill>
                  <a:schemeClr val="bg1"/>
                </a:solidFill>
              </a:rPr>
              <a:t>, rich and poor,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may </a:t>
            </a:r>
            <a:r>
              <a:rPr lang="en-US" sz="2000" b="1" dirty="0">
                <a:solidFill>
                  <a:schemeClr val="bg1"/>
                </a:solidFill>
              </a:rPr>
              <a:t>hear the message of truth. Not </a:t>
            </a:r>
            <a:r>
              <a:rPr lang="en-US" sz="2000" b="1" dirty="0" smtClean="0">
                <a:solidFill>
                  <a:schemeClr val="bg1"/>
                </a:solidFill>
              </a:rPr>
              <a:t>all </a:t>
            </a:r>
            <a:r>
              <a:rPr lang="en-US" sz="2000" b="1" dirty="0">
                <a:solidFill>
                  <a:schemeClr val="bg1"/>
                </a:solidFill>
              </a:rPr>
              <a:t>are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called to </a:t>
            </a:r>
            <a:r>
              <a:rPr lang="en-US" sz="2000" b="1" dirty="0">
                <a:solidFill>
                  <a:schemeClr val="bg1"/>
                </a:solidFill>
              </a:rPr>
              <a:t>personal labor in foreign fields,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but all can </a:t>
            </a:r>
            <a:r>
              <a:rPr lang="en-US" sz="2000" b="1" dirty="0">
                <a:solidFill>
                  <a:schemeClr val="bg1"/>
                </a:solidFill>
              </a:rPr>
              <a:t>do something by their prayers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chemeClr val="bg1"/>
                </a:solidFill>
              </a:rPr>
              <a:t>their gifts </a:t>
            </a:r>
            <a:r>
              <a:rPr lang="en-US" sz="2000" b="1" dirty="0" smtClean="0">
                <a:solidFill>
                  <a:schemeClr val="bg1"/>
                </a:solidFill>
              </a:rPr>
              <a:t>to </a:t>
            </a:r>
            <a:r>
              <a:rPr lang="en-US" sz="2000" b="1" dirty="0">
                <a:solidFill>
                  <a:schemeClr val="bg1"/>
                </a:solidFill>
              </a:rPr>
              <a:t>aid </a:t>
            </a:r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missionary work</a:t>
            </a:r>
            <a:r>
              <a:rPr lang="en-US" sz="20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—</a:t>
            </a:r>
            <a:r>
              <a:rPr lang="en-US" sz="1600" b="1" dirty="0">
                <a:solidFill>
                  <a:schemeClr val="bg1"/>
                </a:solidFill>
              </a:rPr>
              <a:t>Ellen G. White,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Testimonies for the Church, vol. 6, p. 29. </a:t>
            </a:r>
            <a:endParaRPr lang="nl-NL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76979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Question 1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hthoek 33"/>
          <p:cNvSpPr/>
          <p:nvPr/>
        </p:nvSpPr>
        <p:spPr>
          <a:xfrm>
            <a:off x="3497523" y="1491630"/>
            <a:ext cx="5341592" cy="26776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Think more about the question of origins. Why do origins matter?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How does a proper understanding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of our origins help us better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to understand who we are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 what the purpose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of our existence really is?</a:t>
            </a:r>
          </a:p>
        </p:txBody>
      </p:sp>
    </p:spTree>
    <p:extLst>
      <p:ext uri="{BB962C8B-B14F-4D97-AF65-F5344CB8AC3E}">
        <p14:creationId xmlns:p14="http://schemas.microsoft.com/office/powerpoint/2010/main" val="2779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8" y="219874"/>
            <a:ext cx="2325796" cy="4019076"/>
          </a:xfrm>
          <a:prstGeom prst="rect">
            <a:avLst/>
          </a:prstGeom>
          <a:noFill/>
          <a:ln>
            <a:noFill/>
          </a:ln>
          <a:effectLst>
            <a:glow rad="63500">
              <a:srgbClr val="1E4364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3" y="20037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272035" y="2495639"/>
            <a:ext cx="3282209" cy="1251287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94" y="109994"/>
            <a:ext cx="1493809" cy="163060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5528626" y="1039978"/>
            <a:ext cx="1899655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b="1" dirty="0" err="1" smtClean="0">
                <a:solidFill>
                  <a:schemeClr val="bg1"/>
                </a:solidFill>
              </a:rPr>
              <a:t>Børge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err="1" smtClean="0">
                <a:solidFill>
                  <a:schemeClr val="bg1"/>
                </a:solidFill>
              </a:rPr>
              <a:t>Schantz</a:t>
            </a:r>
            <a:endParaRPr lang="nl-NL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(1931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nl-NL" dirty="0" smtClean="0">
                <a:solidFill>
                  <a:schemeClr val="bg1"/>
                </a:solidFill>
              </a:rPr>
              <a:t>2014)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6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     Introduction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4453452" y="1602551"/>
            <a:ext cx="4593162" cy="286232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nl-NL" sz="3200" b="1" dirty="0" err="1" smtClean="0">
                <a:solidFill>
                  <a:schemeClr val="bg1"/>
                </a:solidFill>
              </a:rPr>
              <a:t>Børge</a:t>
            </a:r>
            <a:r>
              <a:rPr lang="nl-NL" sz="3200" b="1" dirty="0" smtClean="0">
                <a:solidFill>
                  <a:schemeClr val="bg1"/>
                </a:solidFill>
              </a:rPr>
              <a:t> </a:t>
            </a:r>
            <a:r>
              <a:rPr lang="nl-NL" sz="3200" b="1" dirty="0" err="1" smtClean="0">
                <a:solidFill>
                  <a:schemeClr val="bg1"/>
                </a:solidFill>
              </a:rPr>
              <a:t>Schantz</a:t>
            </a:r>
            <a:r>
              <a:rPr lang="nl-NL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nl-NL" sz="2000" b="1" dirty="0" err="1" smtClean="0">
                <a:solidFill>
                  <a:schemeClr val="bg1"/>
                </a:solidFill>
              </a:rPr>
              <a:t>and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>
                <a:solidFill>
                  <a:schemeClr val="bg1"/>
                </a:solidFill>
              </a:rPr>
              <a:t>Steven Thompson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Biblical </a:t>
            </a:r>
            <a:r>
              <a:rPr lang="en-US" sz="3200" b="1" dirty="0">
                <a:solidFill>
                  <a:schemeClr val="bg1"/>
                </a:solidFill>
              </a:rPr>
              <a:t>Missionaries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God’s </a:t>
            </a:r>
            <a:r>
              <a:rPr lang="en-US" sz="2400" b="1" dirty="0">
                <a:solidFill>
                  <a:schemeClr val="bg1"/>
                </a:solidFill>
              </a:rPr>
              <a:t>first earthly journey recorded i</a:t>
            </a:r>
            <a:r>
              <a:rPr lang="en-US" sz="2400" b="1" dirty="0" smtClean="0">
                <a:solidFill>
                  <a:schemeClr val="bg1"/>
                </a:solidFill>
              </a:rPr>
              <a:t>n the </a:t>
            </a:r>
            <a:r>
              <a:rPr lang="en-US" sz="2400" b="1" dirty="0">
                <a:solidFill>
                  <a:schemeClr val="bg1"/>
                </a:solidFill>
              </a:rPr>
              <a:t>Bible was a missionary </a:t>
            </a:r>
            <a:r>
              <a:rPr lang="en-US" sz="2400" b="1" dirty="0" smtClean="0">
                <a:solidFill>
                  <a:schemeClr val="bg1"/>
                </a:solidFill>
              </a:rPr>
              <a:t>journey —walking </a:t>
            </a:r>
            <a:r>
              <a:rPr lang="en-US" sz="2400" b="1" dirty="0">
                <a:solidFill>
                  <a:schemeClr val="bg1"/>
                </a:solidFill>
              </a:rPr>
              <a:t>to and fro in search </a:t>
            </a:r>
            <a:r>
              <a:rPr lang="en-US" sz="2400" b="1" dirty="0" smtClean="0">
                <a:solidFill>
                  <a:schemeClr val="bg1"/>
                </a:solidFill>
              </a:rPr>
              <a:t>of </a:t>
            </a:r>
            <a:r>
              <a:rPr lang="en-US" sz="2400" b="1" dirty="0">
                <a:solidFill>
                  <a:schemeClr val="bg1"/>
                </a:solidFill>
              </a:rPr>
              <a:t>Adam and Eve.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404174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Question 2- first part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hthoek 33"/>
          <p:cNvSpPr/>
          <p:nvPr/>
        </p:nvSpPr>
        <p:spPr>
          <a:xfrm>
            <a:off x="3558902" y="1348069"/>
            <a:ext cx="5341592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How does the following quote help us to understand the existence of free will, love, and evil in our world?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“Thus, if God wants to create loving creatures (in imitation of his perfect love), God has to create free beings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who can cause suffering and evil in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world by their choices. </a:t>
            </a:r>
          </a:p>
        </p:txBody>
      </p:sp>
    </p:spTree>
    <p:extLst>
      <p:ext uri="{BB962C8B-B14F-4D97-AF65-F5344CB8AC3E}">
        <p14:creationId xmlns:p14="http://schemas.microsoft.com/office/powerpoint/2010/main" val="30219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4437048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Question 2- second part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hthoek 33"/>
          <p:cNvSpPr/>
          <p:nvPr/>
        </p:nvSpPr>
        <p:spPr>
          <a:xfrm>
            <a:off x="3385221" y="1061875"/>
            <a:ext cx="5341592" cy="26776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dynamics of love and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freedom require that God allow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us the latitude to grow in love through our human freedom. God’s only alternative to allowing free beings to choose unloving acts is to completely refrain from creating loving creatures.”</a:t>
            </a:r>
          </a:p>
        </p:txBody>
      </p:sp>
      <p:sp>
        <p:nvSpPr>
          <p:cNvPr id="2" name="Rechthoek 1"/>
          <p:cNvSpPr/>
          <p:nvPr/>
        </p:nvSpPr>
        <p:spPr>
          <a:xfrm>
            <a:off x="3789237" y="372854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200" b="1" dirty="0">
                <a:solidFill>
                  <a:prstClr val="white"/>
                </a:solidFill>
              </a:rPr>
              <a:t>—Robert J. Spitzer, New Proofs for the </a:t>
            </a:r>
          </a:p>
          <a:p>
            <a:pPr lvl="0" algn="ctr"/>
            <a:r>
              <a:rPr lang="en-US" sz="1200" b="1" dirty="0">
                <a:solidFill>
                  <a:prstClr val="white"/>
                </a:solidFill>
              </a:rPr>
              <a:t>Existence of God: Contributions of Contemporary Physics </a:t>
            </a:r>
          </a:p>
          <a:p>
            <a:pPr lvl="0" algn="ctr"/>
            <a:r>
              <a:rPr lang="en-US" sz="1200" b="1" dirty="0">
                <a:solidFill>
                  <a:prstClr val="white"/>
                </a:solidFill>
              </a:rPr>
              <a:t>and Philosophy, Kindle Edition </a:t>
            </a:r>
            <a:endParaRPr lang="en-US" sz="1200" b="1" dirty="0" smtClean="0">
              <a:solidFill>
                <a:prstClr val="white"/>
              </a:solidFill>
            </a:endParaRPr>
          </a:p>
          <a:p>
            <a:pPr lvl="0" algn="ctr"/>
            <a:r>
              <a:rPr lang="en-US" sz="1200" b="1" dirty="0" smtClean="0">
                <a:solidFill>
                  <a:prstClr val="white"/>
                </a:solidFill>
              </a:rPr>
              <a:t>(</a:t>
            </a:r>
            <a:r>
              <a:rPr lang="en-US" sz="1200" b="1" dirty="0">
                <a:solidFill>
                  <a:prstClr val="white"/>
                </a:solidFill>
              </a:rPr>
              <a:t>Eerdmans Publishing </a:t>
            </a:r>
            <a:r>
              <a:rPr lang="en-US" sz="1200" b="1" dirty="0" smtClean="0">
                <a:solidFill>
                  <a:prstClr val="white"/>
                </a:solidFill>
              </a:rPr>
              <a:t>Co</a:t>
            </a:r>
            <a:r>
              <a:rPr lang="en-US" sz="1200" b="1" dirty="0">
                <a:solidFill>
                  <a:prstClr val="white"/>
                </a:solidFill>
              </a:rPr>
              <a:t>., 2010), p. 233.</a:t>
            </a:r>
            <a:endParaRPr lang="nl-NL" sz="12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76979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Question </a:t>
            </a:r>
            <a:r>
              <a:rPr lang="nl-NL" sz="2400" b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hthoek 33"/>
          <p:cNvSpPr/>
          <p:nvPr/>
        </p:nvSpPr>
        <p:spPr>
          <a:xfrm>
            <a:off x="3492200" y="1291151"/>
            <a:ext cx="5341592" cy="317009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death of Jesus was a single act that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occurred </a:t>
            </a:r>
            <a:r>
              <a:rPr lang="en-US" sz="2000" b="1" dirty="0">
                <a:solidFill>
                  <a:schemeClr val="bg1"/>
                </a:solidFill>
              </a:rPr>
              <a:t>in a small nation amid the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vast </a:t>
            </a:r>
            <a:r>
              <a:rPr lang="en-US" sz="2000" b="1" dirty="0">
                <a:solidFill>
                  <a:schemeClr val="bg1"/>
                </a:solidFill>
              </a:rPr>
              <a:t>Roman Empire almost two thousand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years ago. Yet, this act is of eternal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significance for every human being.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What responsibility rests on us, who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know about this act and what it means,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to tell those who don’t know about it?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How </a:t>
            </a:r>
            <a:r>
              <a:rPr lang="en-US" sz="2000" b="1" dirty="0">
                <a:solidFill>
                  <a:schemeClr val="bg1"/>
                </a:solidFill>
              </a:rPr>
              <a:t>else will they learn of it if those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who know about it don’t tell them? </a:t>
            </a:r>
          </a:p>
        </p:txBody>
      </p:sp>
    </p:spTree>
    <p:extLst>
      <p:ext uri="{BB962C8B-B14F-4D97-AF65-F5344CB8AC3E}">
        <p14:creationId xmlns:p14="http://schemas.microsoft.com/office/powerpoint/2010/main" val="29789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4803998"/>
            <a:ext cx="9144000" cy="252027"/>
          </a:xfrm>
          <a:prstGeom prst="rect">
            <a:avLst/>
          </a:prstGeom>
          <a:solidFill>
            <a:srgbClr val="7E867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4704200" y="1373254"/>
            <a:ext cx="4455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HE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 S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OUTHERN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 A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SIA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-P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ACIFIC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IVISION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 (SSD)</a:t>
            </a:r>
          </a:p>
          <a:p>
            <a:pPr algn="ctr"/>
            <a:r>
              <a:rPr lang="en-US" sz="2400" b="1" dirty="0">
                <a:latin typeface="Goudy-Old-Style" panose="02000503000000000000" pitchFamily="2" charset="0"/>
                <a:cs typeface="Times New Roman" panose="02020603050405020304" pitchFamily="18" charset="0"/>
              </a:rPr>
              <a:t>includes 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Goudy-Old-Style" panose="02000503000000000000" pitchFamily="2" charset="0"/>
                <a:cs typeface="Times New Roman" panose="02020603050405020304" pitchFamily="18" charset="0"/>
              </a:rPr>
              <a:t>countries of 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257">
            <a:off x="390939" y="1218888"/>
            <a:ext cx="3213262" cy="3222545"/>
          </a:xfrm>
          <a:prstGeom prst="rect">
            <a:avLst/>
          </a:prstGeom>
          <a:noFill/>
          <a:ln>
            <a:noFill/>
          </a:ln>
          <a:effectLst>
            <a:glow rad="4572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0" y="396806"/>
            <a:ext cx="9144000" cy="612067"/>
          </a:xfrm>
          <a:prstGeom prst="rect">
            <a:avLst/>
          </a:prstGeom>
          <a:solidFill>
            <a:srgbClr val="7E867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1243909" y="287340"/>
            <a:ext cx="2085807" cy="830997"/>
            <a:chOff x="827586" y="433856"/>
            <a:chExt cx="2085807" cy="830997"/>
          </a:xfrm>
        </p:grpSpPr>
        <p:sp>
          <p:nvSpPr>
            <p:cNvPr id="7" name="Tekstvak 6"/>
            <p:cNvSpPr txBox="1"/>
            <p:nvPr/>
          </p:nvSpPr>
          <p:spPr>
            <a:xfrm>
              <a:off x="827586" y="433856"/>
              <a:ext cx="208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ISSION</a:t>
              </a:r>
              <a:endParaRPr lang="nl-N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391961" y="546031"/>
              <a:ext cx="144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YOUTH &amp; ADULT</a:t>
              </a:r>
              <a:endParaRPr lang="nl-NL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4256"/>
          <a:stretch/>
        </p:blipFill>
        <p:spPr bwMode="auto">
          <a:xfrm>
            <a:off x="0" y="-1"/>
            <a:ext cx="1263791" cy="13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478"/>
            <a:ext cx="2922238" cy="145219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3563888" y="472005"/>
            <a:ext cx="2280624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 </a:t>
            </a:r>
            <a:r>
              <a:rPr lang="nl-NL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nl-N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50" y="1860499"/>
            <a:ext cx="2471867" cy="22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5322282" y="2546260"/>
            <a:ext cx="3131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1" dirty="0"/>
              <a:t>Bangladesh, Brunei,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Cambodia</a:t>
            </a:r>
            <a:r>
              <a:rPr lang="nl-NL" sz="2000" b="1" dirty="0"/>
              <a:t>, Indonesia,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Laos</a:t>
            </a:r>
            <a:r>
              <a:rPr lang="nl-NL" sz="2000" b="1" dirty="0"/>
              <a:t>, Malaysia, Myanmar,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Pakistan</a:t>
            </a:r>
            <a:r>
              <a:rPr lang="nl-NL" sz="2000" b="1" dirty="0"/>
              <a:t>, Philippines,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Singapore</a:t>
            </a:r>
            <a:r>
              <a:rPr lang="nl-NL" sz="2000" b="1" dirty="0"/>
              <a:t>, </a:t>
            </a:r>
            <a:r>
              <a:rPr lang="nl-NL" sz="2000" b="1" dirty="0" smtClean="0"/>
              <a:t>Sri </a:t>
            </a:r>
            <a:r>
              <a:rPr lang="nl-NL" sz="2000" b="1" dirty="0"/>
              <a:t>Lanka,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Thailand</a:t>
            </a:r>
            <a:r>
              <a:rPr lang="nl-NL" sz="2000" b="1" dirty="0"/>
              <a:t>, Timor Leste </a:t>
            </a:r>
            <a:endParaRPr lang="nl-NL" sz="2000" b="1" dirty="0" smtClean="0"/>
          </a:p>
          <a:p>
            <a:pPr algn="ctr"/>
            <a:r>
              <a:rPr lang="nl-NL" sz="2000" b="1" dirty="0" err="1" smtClean="0"/>
              <a:t>and</a:t>
            </a:r>
            <a:r>
              <a:rPr lang="nl-NL" sz="2000" b="1" dirty="0" smtClean="0"/>
              <a:t> </a:t>
            </a:r>
            <a:r>
              <a:rPr lang="nl-NL" sz="2000" b="1" dirty="0"/>
              <a:t>Vietnam.</a:t>
            </a:r>
          </a:p>
        </p:txBody>
      </p:sp>
    </p:spTree>
    <p:extLst>
      <p:ext uri="{BB962C8B-B14F-4D97-AF65-F5344CB8AC3E}">
        <p14:creationId xmlns:p14="http://schemas.microsoft.com/office/powerpoint/2010/main" val="12216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an 15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7E8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4803998"/>
            <a:ext cx="9144000" cy="252027"/>
          </a:xfrm>
          <a:prstGeom prst="rect">
            <a:avLst/>
          </a:prstGeom>
          <a:solidFill>
            <a:srgbClr val="7E867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0" y="396806"/>
            <a:ext cx="9144000" cy="612067"/>
          </a:xfrm>
          <a:prstGeom prst="rect">
            <a:avLst/>
          </a:prstGeom>
          <a:solidFill>
            <a:srgbClr val="7E867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1243909" y="287340"/>
            <a:ext cx="2085807" cy="830997"/>
            <a:chOff x="827586" y="433856"/>
            <a:chExt cx="2085807" cy="830997"/>
          </a:xfrm>
        </p:grpSpPr>
        <p:sp>
          <p:nvSpPr>
            <p:cNvPr id="7" name="Tekstvak 6"/>
            <p:cNvSpPr txBox="1"/>
            <p:nvPr/>
          </p:nvSpPr>
          <p:spPr>
            <a:xfrm>
              <a:off x="827586" y="433856"/>
              <a:ext cx="208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ISSION</a:t>
              </a:r>
              <a:endParaRPr lang="nl-N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391961" y="546031"/>
              <a:ext cx="144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YOUTH &amp; ADULT</a:t>
              </a:r>
              <a:endParaRPr lang="nl-NL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4256"/>
          <a:stretch/>
        </p:blipFill>
        <p:spPr bwMode="auto">
          <a:xfrm>
            <a:off x="0" y="-1"/>
            <a:ext cx="1263791" cy="13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478"/>
            <a:ext cx="2922238" cy="145219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00" y="1229023"/>
            <a:ext cx="3168352" cy="33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61">
            <a:off x="251519" y="1136108"/>
            <a:ext cx="1656185" cy="1660970"/>
          </a:xfrm>
          <a:prstGeom prst="rect">
            <a:avLst/>
          </a:prstGeom>
          <a:noFill/>
          <a:ln>
            <a:noFill/>
          </a:ln>
          <a:effectLst>
            <a:glow rad="4572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20149"/>
          <a:stretch/>
        </p:blipFill>
        <p:spPr bwMode="auto">
          <a:xfrm>
            <a:off x="130823" y="2273717"/>
            <a:ext cx="2018186" cy="1495444"/>
          </a:xfrm>
          <a:prstGeom prst="rect">
            <a:avLst/>
          </a:prstGeom>
          <a:noFill/>
          <a:ln>
            <a:noFill/>
          </a:ln>
          <a:effectLst>
            <a:glow rad="2286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563888" y="472005"/>
            <a:ext cx="2280624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 </a:t>
            </a:r>
            <a:r>
              <a:rPr lang="nl-NL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nl-N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581092" y="2224825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Pastor Alberto C. </a:t>
            </a:r>
            <a:r>
              <a:rPr lang="en-US" sz="2400" b="1" dirty="0" err="1"/>
              <a:t>Gulfan</a:t>
            </a:r>
            <a:r>
              <a:rPr lang="en-US" sz="2400" b="1" dirty="0"/>
              <a:t>, Jr.</a:t>
            </a:r>
          </a:p>
          <a:p>
            <a:pPr algn="ctr"/>
            <a:r>
              <a:rPr lang="en-US" b="1" i="1" dirty="0" smtClean="0"/>
              <a:t>President </a:t>
            </a:r>
            <a:r>
              <a:rPr lang="en-US" b="1" i="1" dirty="0"/>
              <a:t>of </a:t>
            </a:r>
            <a:r>
              <a:rPr lang="en-US" b="1" i="1" dirty="0" smtClean="0"/>
              <a:t>the </a:t>
            </a:r>
            <a:r>
              <a:rPr lang="en-US" b="1" i="1" dirty="0"/>
              <a:t>SSD </a:t>
            </a:r>
            <a:endParaRPr lang="en-US" b="1" i="1" dirty="0" smtClean="0"/>
          </a:p>
          <a:p>
            <a:pPr algn="ctr"/>
            <a:r>
              <a:rPr lang="en-US" b="1" i="1" dirty="0" smtClean="0"/>
              <a:t>since May-2003</a:t>
            </a:r>
            <a:endParaRPr lang="en-US" b="1" i="1" dirty="0"/>
          </a:p>
          <a:p>
            <a:pPr algn="ctr"/>
            <a:r>
              <a:rPr lang="en-US" b="1" dirty="0"/>
              <a:t>He is married to the </a:t>
            </a:r>
            <a:endParaRPr lang="en-US" b="1" dirty="0" smtClean="0"/>
          </a:p>
          <a:p>
            <a:pPr algn="ctr"/>
            <a:r>
              <a:rPr lang="en-US" b="1" dirty="0" smtClean="0"/>
              <a:t>former </a:t>
            </a:r>
            <a:r>
              <a:rPr lang="en-US" b="1" dirty="0"/>
              <a:t>Helen </a:t>
            </a:r>
            <a:r>
              <a:rPr lang="en-US" b="1" dirty="0" err="1"/>
              <a:t>Bocala</a:t>
            </a:r>
            <a:r>
              <a:rPr lang="en-US" b="1" dirty="0"/>
              <a:t> and blessed </a:t>
            </a:r>
          </a:p>
          <a:p>
            <a:pPr algn="ctr"/>
            <a:r>
              <a:rPr lang="en-US" b="1" dirty="0"/>
              <a:t>with three grown  children, </a:t>
            </a:r>
          </a:p>
          <a:p>
            <a:pPr algn="ctr"/>
            <a:r>
              <a:rPr lang="en-US" b="1" dirty="0"/>
              <a:t>all married, </a:t>
            </a:r>
          </a:p>
          <a:p>
            <a:pPr algn="ctr"/>
            <a:r>
              <a:rPr lang="en-US" b="1" dirty="0"/>
              <a:t>and two grandsons.</a:t>
            </a:r>
          </a:p>
        </p:txBody>
      </p:sp>
      <p:sp>
        <p:nvSpPr>
          <p:cNvPr id="29" name="Rechthoek 28"/>
          <p:cNvSpPr/>
          <p:nvPr/>
        </p:nvSpPr>
        <p:spPr>
          <a:xfrm>
            <a:off x="4543793" y="125805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000" b="1" dirty="0" err="1" smtClean="0"/>
              <a:t>Churches</a:t>
            </a:r>
            <a:r>
              <a:rPr lang="nl-NL" sz="2000" b="1" dirty="0" smtClean="0"/>
              <a:t>: 7055   </a:t>
            </a:r>
          </a:p>
          <a:p>
            <a:pPr algn="ctr"/>
            <a:r>
              <a:rPr lang="nl-NL" sz="2000" b="1" dirty="0" smtClean="0"/>
              <a:t>Members: 1,249,121   </a:t>
            </a:r>
          </a:p>
          <a:p>
            <a:pPr algn="ctr"/>
            <a:r>
              <a:rPr lang="nl-NL" sz="2000" b="1" dirty="0" err="1" smtClean="0"/>
              <a:t>Population</a:t>
            </a:r>
            <a:r>
              <a:rPr lang="nl-NL" sz="2000" b="1" dirty="0" smtClean="0"/>
              <a:t>: 994,404,000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4019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an 13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7E8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4803998"/>
            <a:ext cx="9144000" cy="252027"/>
          </a:xfrm>
          <a:prstGeom prst="rect">
            <a:avLst/>
          </a:prstGeom>
          <a:solidFill>
            <a:srgbClr val="7E867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0" y="396806"/>
            <a:ext cx="9144000" cy="612067"/>
          </a:xfrm>
          <a:prstGeom prst="rect">
            <a:avLst/>
          </a:prstGeom>
          <a:solidFill>
            <a:srgbClr val="7E867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1243909" y="287340"/>
            <a:ext cx="2085807" cy="830997"/>
            <a:chOff x="827586" y="433856"/>
            <a:chExt cx="2085807" cy="830997"/>
          </a:xfrm>
        </p:grpSpPr>
        <p:sp>
          <p:nvSpPr>
            <p:cNvPr id="7" name="Tekstvak 6"/>
            <p:cNvSpPr txBox="1"/>
            <p:nvPr/>
          </p:nvSpPr>
          <p:spPr>
            <a:xfrm>
              <a:off x="827586" y="433856"/>
              <a:ext cx="208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ISSION</a:t>
              </a:r>
              <a:endParaRPr lang="nl-N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391961" y="546031"/>
              <a:ext cx="144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YOUTH &amp; ADULT</a:t>
              </a:r>
              <a:endParaRPr lang="nl-NL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4256"/>
          <a:stretch/>
        </p:blipFill>
        <p:spPr bwMode="auto">
          <a:xfrm>
            <a:off x="0" y="-1"/>
            <a:ext cx="1263791" cy="13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478"/>
            <a:ext cx="2922238" cy="145219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61">
            <a:off x="251519" y="1136108"/>
            <a:ext cx="1656185" cy="1660970"/>
          </a:xfrm>
          <a:prstGeom prst="rect">
            <a:avLst/>
          </a:prstGeom>
          <a:noFill/>
          <a:ln>
            <a:noFill/>
          </a:ln>
          <a:effectLst>
            <a:glow rad="4572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20149"/>
          <a:stretch/>
        </p:blipFill>
        <p:spPr bwMode="auto">
          <a:xfrm>
            <a:off x="130823" y="2273717"/>
            <a:ext cx="2018186" cy="1495444"/>
          </a:xfrm>
          <a:prstGeom prst="rect">
            <a:avLst/>
          </a:prstGeom>
          <a:noFill/>
          <a:ln>
            <a:noFill/>
          </a:ln>
          <a:effectLst>
            <a:glow rad="2286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563888" y="472005"/>
            <a:ext cx="2280624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 </a:t>
            </a:r>
            <a:r>
              <a:rPr lang="nl-NL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nl-N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149009" y="1220946"/>
            <a:ext cx="6615488" cy="36009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2800" b="1" dirty="0" err="1"/>
              <a:t>Thirteen</a:t>
            </a:r>
            <a:r>
              <a:rPr lang="nl-NL" sz="2800" b="1" dirty="0"/>
              <a:t> </a:t>
            </a:r>
            <a:r>
              <a:rPr lang="nl-NL" sz="2800" b="1" dirty="0" err="1"/>
              <a:t>Sabbath's</a:t>
            </a:r>
            <a:r>
              <a:rPr lang="nl-NL" sz="2800" b="1" dirty="0"/>
              <a:t> </a:t>
            </a:r>
            <a:r>
              <a:rPr lang="nl-NL" sz="2800" b="1" dirty="0" err="1"/>
              <a:t>Offering</a:t>
            </a:r>
            <a:r>
              <a:rPr lang="nl-NL" sz="2800" b="1" dirty="0"/>
              <a:t>​ </a:t>
            </a:r>
          </a:p>
          <a:p>
            <a:r>
              <a:rPr lang="nl-NL" sz="2800" b="1" dirty="0" smtClean="0"/>
              <a:t>Southern </a:t>
            </a:r>
            <a:r>
              <a:rPr lang="nl-NL" sz="2800" b="1" dirty="0" err="1"/>
              <a:t>Asia</a:t>
            </a:r>
            <a:r>
              <a:rPr lang="nl-NL" sz="2800" b="1" dirty="0"/>
              <a:t>-Pacific </a:t>
            </a:r>
            <a:r>
              <a:rPr lang="nl-NL" sz="2800" b="1" dirty="0" err="1" smtClean="0"/>
              <a:t>Division</a:t>
            </a:r>
            <a:r>
              <a:rPr lang="nl-NL" sz="2800" b="1" dirty="0"/>
              <a:t> </a:t>
            </a:r>
            <a:r>
              <a:rPr lang="nl-NL" sz="1600" b="1" dirty="0" smtClean="0"/>
              <a:t>September 26 - 2015</a:t>
            </a:r>
            <a:endParaRPr lang="nl-NL" sz="1600" b="1" dirty="0"/>
          </a:p>
          <a:p>
            <a:endParaRPr lang="nl-NL" sz="1000" dirty="0"/>
          </a:p>
          <a:p>
            <a:r>
              <a:rPr lang="nl-NL" sz="2800" b="1" dirty="0"/>
              <a:t>PROJECTS:</a:t>
            </a:r>
          </a:p>
          <a:p>
            <a:r>
              <a:rPr lang="nl-NL" b="1" dirty="0"/>
              <a:t>Timor-Leste Adventist International School (TAIS) in the </a:t>
            </a:r>
            <a:r>
              <a:rPr lang="nl-NL" b="1" dirty="0" err="1"/>
              <a:t>Capital</a:t>
            </a:r>
            <a:r>
              <a:rPr lang="nl-NL" b="1" dirty="0"/>
              <a:t> City of Dili</a:t>
            </a:r>
          </a:p>
          <a:p>
            <a:r>
              <a:rPr lang="nl-NL" b="1" dirty="0"/>
              <a:t>​</a:t>
            </a:r>
            <a:r>
              <a:rPr lang="nl-NL" b="1" dirty="0" err="1"/>
              <a:t>Lakpahana</a:t>
            </a:r>
            <a:r>
              <a:rPr lang="nl-NL" b="1" dirty="0"/>
              <a:t> Adventist College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Seminary</a:t>
            </a:r>
            <a:r>
              <a:rPr lang="nl-NL" b="1" dirty="0"/>
              <a:t> </a:t>
            </a:r>
            <a:r>
              <a:rPr lang="nl-NL" b="1" dirty="0" err="1"/>
              <a:t>Church</a:t>
            </a:r>
            <a:r>
              <a:rPr lang="nl-NL" b="1" dirty="0"/>
              <a:t> in </a:t>
            </a:r>
            <a:r>
              <a:rPr lang="nl-NL" b="1" dirty="0" err="1"/>
              <a:t>Lakpahana</a:t>
            </a:r>
            <a:r>
              <a:rPr lang="nl-NL" b="1" dirty="0"/>
              <a:t>, Sri Lanka</a:t>
            </a:r>
          </a:p>
          <a:p>
            <a:r>
              <a:rPr lang="nl-NL" b="1" dirty="0"/>
              <a:t>Bangladesh Adventist </a:t>
            </a:r>
            <a:r>
              <a:rPr lang="nl-NL" b="1" dirty="0" err="1"/>
              <a:t>Nursing</a:t>
            </a:r>
            <a:r>
              <a:rPr lang="nl-NL" b="1" dirty="0"/>
              <a:t> School in </a:t>
            </a:r>
            <a:r>
              <a:rPr lang="nl-NL" b="1" dirty="0" err="1"/>
              <a:t>Gazipur</a:t>
            </a:r>
            <a:r>
              <a:rPr lang="nl-NL" b="1" dirty="0"/>
              <a:t>, Bangladesh</a:t>
            </a:r>
          </a:p>
          <a:p>
            <a:endParaRPr lang="nl-NL" b="1" dirty="0"/>
          </a:p>
          <a:p>
            <a:r>
              <a:rPr lang="nl-NL" b="1" dirty="0" err="1"/>
              <a:t>Children's</a:t>
            </a:r>
            <a:r>
              <a:rPr lang="nl-NL" b="1" dirty="0"/>
              <a:t> Project:  Desks </a:t>
            </a:r>
            <a:r>
              <a:rPr lang="nl-NL" b="1" dirty="0" err="1"/>
              <a:t>for</a:t>
            </a:r>
            <a:r>
              <a:rPr lang="nl-NL" b="1" dirty="0"/>
              <a:t> the School </a:t>
            </a:r>
            <a:r>
              <a:rPr lang="nl-NL" b="1" dirty="0" err="1"/>
              <a:t>Children</a:t>
            </a:r>
            <a:r>
              <a:rPr lang="nl-NL" b="1" dirty="0"/>
              <a:t> at TAIS</a:t>
            </a:r>
          </a:p>
        </p:txBody>
      </p:sp>
    </p:spTree>
    <p:extLst>
      <p:ext uri="{BB962C8B-B14F-4D97-AF65-F5344CB8AC3E}">
        <p14:creationId xmlns:p14="http://schemas.microsoft.com/office/powerpoint/2010/main" val="18404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an 19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7E8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4803998"/>
            <a:ext cx="9144000" cy="252027"/>
          </a:xfrm>
          <a:prstGeom prst="rect">
            <a:avLst/>
          </a:prstGeom>
          <a:solidFill>
            <a:srgbClr val="7E867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0" y="396806"/>
            <a:ext cx="9144000" cy="612067"/>
          </a:xfrm>
          <a:prstGeom prst="rect">
            <a:avLst/>
          </a:prstGeom>
          <a:solidFill>
            <a:srgbClr val="7E867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1243909" y="287340"/>
            <a:ext cx="2085807" cy="830997"/>
            <a:chOff x="827586" y="433856"/>
            <a:chExt cx="2085807" cy="830997"/>
          </a:xfrm>
        </p:grpSpPr>
        <p:sp>
          <p:nvSpPr>
            <p:cNvPr id="7" name="Tekstvak 6"/>
            <p:cNvSpPr txBox="1"/>
            <p:nvPr/>
          </p:nvSpPr>
          <p:spPr>
            <a:xfrm>
              <a:off x="827586" y="433856"/>
              <a:ext cx="208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ISSION</a:t>
              </a:r>
              <a:endParaRPr lang="nl-N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391961" y="546031"/>
              <a:ext cx="144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YOUTH &amp; ADULT</a:t>
              </a:r>
              <a:endParaRPr lang="nl-NL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4256"/>
          <a:stretch/>
        </p:blipFill>
        <p:spPr bwMode="auto">
          <a:xfrm>
            <a:off x="0" y="-1"/>
            <a:ext cx="1263791" cy="13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478"/>
            <a:ext cx="2922238" cy="145219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2199751" y="3769162"/>
            <a:ext cx="1234614" cy="1323439"/>
          </a:xfrm>
          <a:prstGeom prst="rect">
            <a:avLst/>
          </a:prstGeom>
          <a:solidFill>
            <a:srgbClr val="7E867A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nl-N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209051" y="3769161"/>
            <a:ext cx="123461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nl-N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61">
            <a:off x="251519" y="1136108"/>
            <a:ext cx="1656185" cy="1660970"/>
          </a:xfrm>
          <a:prstGeom prst="rect">
            <a:avLst/>
          </a:prstGeom>
          <a:noFill/>
          <a:ln>
            <a:noFill/>
          </a:ln>
          <a:effectLst>
            <a:glow rad="4572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20149"/>
          <a:stretch/>
        </p:blipFill>
        <p:spPr bwMode="auto">
          <a:xfrm>
            <a:off x="130823" y="2273717"/>
            <a:ext cx="2018186" cy="1495444"/>
          </a:xfrm>
          <a:prstGeom prst="rect">
            <a:avLst/>
          </a:prstGeom>
          <a:noFill/>
          <a:ln>
            <a:noFill/>
          </a:ln>
          <a:effectLst>
            <a:glow rad="2286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563888" y="472005"/>
            <a:ext cx="2280624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 </a:t>
            </a:r>
            <a:r>
              <a:rPr lang="nl-NL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nl-N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51" y="1373997"/>
            <a:ext cx="2049192" cy="124126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4293761" y="1714335"/>
            <a:ext cx="4572000" cy="240065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nl-NL" sz="4000" b="1" dirty="0" smtClean="0"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A</a:t>
            </a:r>
            <a:r>
              <a:rPr lang="nl-NL" sz="2800" b="1" dirty="0" smtClean="0"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DVENTIST </a:t>
            </a:r>
            <a:r>
              <a:rPr lang="nl-NL" sz="4000" b="1" dirty="0" smtClean="0"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M</a:t>
            </a:r>
            <a:r>
              <a:rPr lang="nl-NL" sz="2800" b="1" dirty="0" smtClean="0"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ISSION </a:t>
            </a:r>
            <a:r>
              <a:rPr lang="en-US" sz="3200" b="1" dirty="0" smtClean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EAST TIMOR  </a:t>
            </a:r>
          </a:p>
          <a:p>
            <a:pPr lvl="0" algn="ctr"/>
            <a:r>
              <a:rPr lang="en-US" sz="2400" b="1" dirty="0" smtClean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JULY 4 - 2015</a:t>
            </a:r>
          </a:p>
          <a:p>
            <a:pPr lvl="0" algn="ctr"/>
            <a:r>
              <a:rPr lang="en-US" sz="5400" b="1" dirty="0" smtClean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PRAY </a:t>
            </a:r>
            <a:r>
              <a:rPr lang="en-US" sz="5400" b="1" dirty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FOR US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3635896" y="4574883"/>
            <a:ext cx="2318070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/>
              <a:t>SABBATH- JULY 4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467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3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an 30"/>
          <p:cNvSpPr/>
          <p:nvPr/>
        </p:nvSpPr>
        <p:spPr>
          <a:xfrm>
            <a:off x="9829" y="-357"/>
            <a:ext cx="9105840" cy="5143857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-6304" y="282256"/>
            <a:ext cx="9112144" cy="95177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9" y="108551"/>
            <a:ext cx="1427173" cy="1036636"/>
          </a:xfrm>
          <a:prstGeom prst="rect">
            <a:avLst/>
          </a:prstGeom>
          <a:noFill/>
          <a:ln>
            <a:noFill/>
          </a:ln>
          <a:effectLst>
            <a:glow rad="101600">
              <a:srgbClr val="DFA463">
                <a:alpha val="40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3600986" y="566976"/>
            <a:ext cx="219483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3rd </a:t>
            </a:r>
            <a:r>
              <a:rPr lang="nl-NL" sz="2400" b="1" dirty="0" err="1" smtClean="0">
                <a:solidFill>
                  <a:srgbClr val="FBE7AA"/>
                </a:solidFill>
                <a:latin typeface="Arial Narrow" panose="020B0606020202030204" pitchFamily="34" charset="0"/>
              </a:rPr>
              <a:t>Quarter</a:t>
            </a:r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 2015</a:t>
            </a:r>
            <a:endParaRPr lang="nl-NL" sz="2400" b="1" dirty="0">
              <a:solidFill>
                <a:srgbClr val="FBE7AA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563">
            <a:off x="6016089" y="520668"/>
            <a:ext cx="2319295" cy="33545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4" y="418402"/>
            <a:ext cx="3138398" cy="3689690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2008684" y="1731135"/>
            <a:ext cx="5247576" cy="1961932"/>
          </a:xfrm>
          <a:prstGeom prst="rect">
            <a:avLst/>
          </a:prstGeom>
          <a:noFill/>
          <a:ln>
            <a:noFill/>
          </a:ln>
          <a:effectLst>
            <a:glow rad="101600">
              <a:srgbClr val="DFA463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7475" r="5443" b="32013"/>
          <a:stretch/>
        </p:blipFill>
        <p:spPr bwMode="auto">
          <a:xfrm>
            <a:off x="3546142" y="3769162"/>
            <a:ext cx="5590887" cy="1088307"/>
          </a:xfrm>
          <a:prstGeom prst="rect">
            <a:avLst/>
          </a:prstGeom>
          <a:noFill/>
          <a:ln>
            <a:noFill/>
          </a:ln>
          <a:effectLst>
            <a:glow rad="228600">
              <a:srgbClr val="BE7D3C">
                <a:alpha val="40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03" y="4616479"/>
            <a:ext cx="54324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4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8" y="219874"/>
            <a:ext cx="2325796" cy="4019076"/>
          </a:xfrm>
          <a:prstGeom prst="rect">
            <a:avLst/>
          </a:prstGeom>
          <a:noFill/>
          <a:ln>
            <a:noFill/>
          </a:ln>
          <a:effectLst>
            <a:glow rad="63500">
              <a:srgbClr val="1E4364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3" y="20037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272035" y="2495639"/>
            <a:ext cx="3282209" cy="1251287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Rechthoek 1"/>
          <p:cNvSpPr/>
          <p:nvPr/>
        </p:nvSpPr>
        <p:spPr>
          <a:xfrm>
            <a:off x="4453452" y="98670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From the very beginning, it has been God’s </a:t>
            </a:r>
            <a:r>
              <a:rPr lang="en-US" sz="2400" b="1" dirty="0" smtClean="0">
                <a:solidFill>
                  <a:prstClr val="white"/>
                </a:solidFill>
              </a:rPr>
              <a:t>mission </a:t>
            </a:r>
            <a:r>
              <a:rPr lang="en-US" sz="2400" b="1" dirty="0">
                <a:solidFill>
                  <a:prstClr val="white"/>
                </a:solidFill>
              </a:rPr>
              <a:t>to seek and </a:t>
            </a:r>
            <a:endParaRPr lang="en-US" sz="2400" b="1" dirty="0" smtClean="0">
              <a:solidFill>
                <a:prstClr val="white"/>
              </a:solidFill>
            </a:endParaRPr>
          </a:p>
          <a:p>
            <a:pPr lvl="0"/>
            <a:r>
              <a:rPr lang="en-US" sz="2400" b="1" dirty="0" smtClean="0">
                <a:solidFill>
                  <a:prstClr val="white"/>
                </a:solidFill>
              </a:rPr>
              <a:t>to </a:t>
            </a:r>
            <a:r>
              <a:rPr lang="en-US" sz="2400" b="1" dirty="0">
                <a:solidFill>
                  <a:prstClr val="white"/>
                </a:solidFill>
              </a:rPr>
              <a:t>save those who are lost. 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After you have studied the Sabbath </a:t>
            </a:r>
            <a:r>
              <a:rPr lang="en-US" sz="2400" b="1" dirty="0" smtClean="0">
                <a:solidFill>
                  <a:prstClr val="white"/>
                </a:solidFill>
              </a:rPr>
              <a:t>School Lessons</a:t>
            </a:r>
            <a:r>
              <a:rPr lang="en-US" sz="2400" b="1" dirty="0">
                <a:solidFill>
                  <a:prstClr val="white"/>
                </a:solidFill>
              </a:rPr>
              <a:t>, Biblical </a:t>
            </a:r>
            <a:r>
              <a:rPr lang="en-US" sz="2400" b="1" dirty="0" smtClean="0">
                <a:solidFill>
                  <a:prstClr val="white"/>
                </a:solidFill>
              </a:rPr>
              <a:t>Missionaries, you </a:t>
            </a:r>
            <a:r>
              <a:rPr lang="en-US" sz="2400" b="1" dirty="0">
                <a:solidFill>
                  <a:prstClr val="white"/>
                </a:solidFill>
              </a:rPr>
              <a:t>will have a deepened gratitude </a:t>
            </a:r>
            <a:r>
              <a:rPr lang="en-US" sz="2400" b="1" dirty="0" smtClean="0">
                <a:solidFill>
                  <a:prstClr val="white"/>
                </a:solidFill>
              </a:rPr>
              <a:t>for </a:t>
            </a:r>
            <a:r>
              <a:rPr lang="en-US" sz="2400" b="1" dirty="0">
                <a:solidFill>
                  <a:prstClr val="white"/>
                </a:solidFill>
              </a:rPr>
              <a:t>and a heightened </a:t>
            </a:r>
            <a:r>
              <a:rPr lang="en-US" sz="2400" b="1" dirty="0" smtClean="0">
                <a:solidFill>
                  <a:prstClr val="white"/>
                </a:solidFill>
              </a:rPr>
              <a:t>commitment to </a:t>
            </a:r>
            <a:r>
              <a:rPr lang="en-US" sz="2400" b="1" dirty="0">
                <a:solidFill>
                  <a:prstClr val="white"/>
                </a:solidFill>
              </a:rPr>
              <a:t>God’s saving mission in Christ.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     Introduction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0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fgeronde rechthoek 30"/>
          <p:cNvSpPr/>
          <p:nvPr/>
        </p:nvSpPr>
        <p:spPr>
          <a:xfrm>
            <a:off x="2759803" y="911885"/>
            <a:ext cx="6279402" cy="3274841"/>
          </a:xfrm>
          <a:prstGeom prst="roundRect">
            <a:avLst>
              <a:gd name="adj" fmla="val 99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Missionary Nature of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God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305686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SABBATH AFTERNOON</a:t>
            </a:r>
            <a:endParaRPr lang="nl-NL" sz="2400" b="1" dirty="0">
              <a:solidFill>
                <a:prstClr val="white"/>
              </a:solidFill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7086170" y="194048"/>
            <a:ext cx="1866701" cy="1521559"/>
            <a:chOff x="6804248" y="454618"/>
            <a:chExt cx="2225861" cy="188500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862" y="494235"/>
              <a:ext cx="1309119" cy="184539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tx1">
                  <a:lumMod val="85000"/>
                  <a:lumOff val="15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979375"/>
              <a:ext cx="2016733" cy="87511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AF7337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23"/>
            <a:stretch/>
          </p:blipFill>
          <p:spPr bwMode="auto">
            <a:xfrm>
              <a:off x="7747534" y="454618"/>
              <a:ext cx="1282575" cy="103340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hthoek 31"/>
          <p:cNvSpPr/>
          <p:nvPr/>
        </p:nvSpPr>
        <p:spPr>
          <a:xfrm>
            <a:off x="2817059" y="1289093"/>
            <a:ext cx="6222146" cy="26776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“See</a:t>
            </a:r>
            <a:r>
              <a:rPr lang="en-US" sz="2800" b="1" dirty="0">
                <a:solidFill>
                  <a:schemeClr val="bg1"/>
                </a:solidFill>
              </a:rPr>
              <a:t>, I have made him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</a:t>
            </a:r>
            <a:r>
              <a:rPr lang="en-US" sz="2800" b="1" dirty="0">
                <a:solidFill>
                  <a:schemeClr val="bg1"/>
                </a:solidFill>
              </a:rPr>
              <a:t>witness to the </a:t>
            </a:r>
            <a:r>
              <a:rPr lang="en-US" sz="2800" b="1" dirty="0" smtClean="0">
                <a:solidFill>
                  <a:schemeClr val="bg1"/>
                </a:solidFill>
              </a:rPr>
              <a:t>peoples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</a:t>
            </a:r>
            <a:r>
              <a:rPr lang="en-US" sz="2800" b="1" dirty="0">
                <a:solidFill>
                  <a:schemeClr val="bg1"/>
                </a:solidFill>
              </a:rPr>
              <a:t>leader and commander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 </a:t>
            </a:r>
            <a:r>
              <a:rPr lang="en-US" sz="2800" b="1" dirty="0">
                <a:solidFill>
                  <a:schemeClr val="bg1"/>
                </a:solidFill>
              </a:rPr>
              <a:t>the peoples”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Isaiah 55:4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3131840" y="974627"/>
            <a:ext cx="2442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Memory Text</a:t>
            </a: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: 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God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Created Man and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Woman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2987824" y="1286514"/>
            <a:ext cx="3987189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through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Genesis 1 and 2,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but focus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especially on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Genesis 1:26–28. </a:t>
            </a:r>
          </a:p>
          <a:p>
            <a:pPr algn="ctr"/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3131840" y="974627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SKIM </a:t>
            </a:r>
          </a:p>
        </p:txBody>
      </p:sp>
      <p:grpSp>
        <p:nvGrpSpPr>
          <p:cNvPr id="34" name="Groep 33"/>
          <p:cNvGrpSpPr/>
          <p:nvPr/>
        </p:nvGrpSpPr>
        <p:grpSpPr>
          <a:xfrm>
            <a:off x="6280110" y="380268"/>
            <a:ext cx="2908288" cy="4537213"/>
            <a:chOff x="6242015" y="394794"/>
            <a:chExt cx="2908288" cy="4537213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277" y="394794"/>
              <a:ext cx="2798560" cy="3140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015" y="2556358"/>
              <a:ext cx="2908288" cy="2375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God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Created Man and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Woman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hoek 26"/>
          <p:cNvSpPr/>
          <p:nvPr/>
        </p:nvSpPr>
        <p:spPr>
          <a:xfrm>
            <a:off x="3492200" y="794867"/>
            <a:ext cx="5608637" cy="369331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</a:t>
            </a:r>
            <a:r>
              <a:rPr lang="en-US" sz="2800" b="1" dirty="0">
                <a:solidFill>
                  <a:schemeClr val="bg1"/>
                </a:solidFill>
              </a:rPr>
              <a:t>great differences appear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creation </a:t>
            </a:r>
            <a:r>
              <a:rPr lang="en-US" sz="2800" b="1" dirty="0">
                <a:solidFill>
                  <a:schemeClr val="bg1"/>
                </a:solidFill>
              </a:rPr>
              <a:t>of humanity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as </a:t>
            </a:r>
            <a:r>
              <a:rPr lang="en-US" sz="2800" b="1" dirty="0">
                <a:solidFill>
                  <a:schemeClr val="bg1"/>
                </a:solidFill>
              </a:rPr>
              <a:t>opposed </a:t>
            </a:r>
            <a:r>
              <a:rPr lang="en-US" sz="2800" b="1" dirty="0" smtClean="0">
                <a:solidFill>
                  <a:schemeClr val="bg1"/>
                </a:solidFill>
              </a:rPr>
              <a:t>to </a:t>
            </a:r>
            <a:r>
              <a:rPr lang="en-US" sz="2800" b="1" dirty="0">
                <a:solidFill>
                  <a:schemeClr val="bg1"/>
                </a:solidFill>
              </a:rPr>
              <a:t>everything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else </a:t>
            </a:r>
            <a:r>
              <a:rPr lang="en-US" sz="2800" b="1" dirty="0">
                <a:solidFill>
                  <a:schemeClr val="bg1"/>
                </a:solidFill>
              </a:rPr>
              <a:t>seen </a:t>
            </a:r>
            <a:r>
              <a:rPr lang="en-US" sz="2800" b="1" dirty="0" smtClean="0">
                <a:solidFill>
                  <a:schemeClr val="bg1"/>
                </a:solidFill>
              </a:rPr>
              <a:t>in the </a:t>
            </a:r>
            <a:r>
              <a:rPr lang="en-US" sz="2800" b="1" dirty="0">
                <a:solidFill>
                  <a:schemeClr val="bg1"/>
                </a:solidFill>
              </a:rPr>
              <a:t>texts?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</a:t>
            </a:r>
            <a:r>
              <a:rPr lang="en-US" sz="2800" b="1" dirty="0">
                <a:solidFill>
                  <a:schemeClr val="bg1"/>
                </a:solidFill>
              </a:rPr>
              <a:t>is it about humans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that </a:t>
            </a:r>
            <a:r>
              <a:rPr lang="en-US" sz="2800" b="1" dirty="0">
                <a:solidFill>
                  <a:schemeClr val="bg1"/>
                </a:solidFill>
              </a:rPr>
              <a:t>stands out from </a:t>
            </a:r>
            <a:r>
              <a:rPr lang="en-US" sz="2800" b="1" dirty="0" smtClean="0">
                <a:solidFill>
                  <a:schemeClr val="bg1"/>
                </a:solidFill>
              </a:rPr>
              <a:t>other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parts </a:t>
            </a:r>
            <a:r>
              <a:rPr lang="en-US" sz="2800" b="1" dirty="0">
                <a:solidFill>
                  <a:schemeClr val="bg1"/>
                </a:solidFill>
              </a:rPr>
              <a:t>of this </a:t>
            </a:r>
            <a:r>
              <a:rPr lang="en-US" sz="2800" b="1" dirty="0" smtClean="0">
                <a:solidFill>
                  <a:schemeClr val="bg1"/>
                </a:solidFill>
              </a:rPr>
              <a:t>creation?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God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Created Man and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Woman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hoek 26"/>
          <p:cNvSpPr/>
          <p:nvPr/>
        </p:nvSpPr>
        <p:spPr>
          <a:xfrm>
            <a:off x="3059832" y="671868"/>
            <a:ext cx="3896803" cy="353943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Man </a:t>
            </a:r>
            <a:r>
              <a:rPr lang="en-US" sz="2800" b="1" dirty="0">
                <a:solidFill>
                  <a:schemeClr val="bg1"/>
                </a:solidFill>
              </a:rPr>
              <a:t>and woman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were created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at last, and differed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 all the </a:t>
            </a:r>
            <a:r>
              <a:rPr lang="en-US" sz="2800" b="1" dirty="0">
                <a:solidFill>
                  <a:schemeClr val="bg1"/>
                </a:solidFill>
              </a:rPr>
              <a:t>other creatures. </a:t>
            </a:r>
            <a:r>
              <a:rPr lang="en-US" sz="2800" b="1" dirty="0" smtClean="0">
                <a:solidFill>
                  <a:schemeClr val="bg1"/>
                </a:solidFill>
              </a:rPr>
              <a:t>They were </a:t>
            </a:r>
            <a:r>
              <a:rPr lang="en-US" sz="2800" b="1" dirty="0">
                <a:solidFill>
                  <a:schemeClr val="bg1"/>
                </a:solidFill>
              </a:rPr>
              <a:t>created in God’s image and </a:t>
            </a:r>
            <a:r>
              <a:rPr lang="en-US" sz="2800" b="1" dirty="0" smtClean="0">
                <a:solidFill>
                  <a:schemeClr val="bg1"/>
                </a:solidFill>
              </a:rPr>
              <a:t>likeness.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6535145" y="275228"/>
            <a:ext cx="2877640" cy="3965975"/>
            <a:chOff x="6535145" y="275228"/>
            <a:chExt cx="2877640" cy="3965975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275228"/>
              <a:ext cx="2077872" cy="2331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145" y="1491630"/>
              <a:ext cx="2877640" cy="2749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5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God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Created Man and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Woman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hoek 28"/>
          <p:cNvSpPr/>
          <p:nvPr/>
        </p:nvSpPr>
        <p:spPr>
          <a:xfrm>
            <a:off x="2969767" y="490629"/>
            <a:ext cx="3896803" cy="397031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Man </a:t>
            </a:r>
            <a:r>
              <a:rPr lang="en-US" sz="2800" b="1" dirty="0">
                <a:solidFill>
                  <a:schemeClr val="bg1"/>
                </a:solidFill>
              </a:rPr>
              <a:t>and woman were to have dominion,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to </a:t>
            </a:r>
            <a:r>
              <a:rPr lang="en-US" sz="2800" b="1" dirty="0">
                <a:solidFill>
                  <a:schemeClr val="bg1"/>
                </a:solidFill>
              </a:rPr>
              <a:t>represent </a:t>
            </a:r>
            <a:r>
              <a:rPr lang="en-US" sz="2800" b="1" dirty="0" smtClean="0">
                <a:solidFill>
                  <a:schemeClr val="bg1"/>
                </a:solidFill>
              </a:rPr>
              <a:t>God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on </a:t>
            </a:r>
            <a:r>
              <a:rPr lang="en-US" sz="2800" b="1" dirty="0">
                <a:solidFill>
                  <a:schemeClr val="bg1"/>
                </a:solidFill>
              </a:rPr>
              <a:t>earth, </a:t>
            </a:r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dirty="0">
                <a:solidFill>
                  <a:schemeClr val="bg1"/>
                </a:solidFill>
              </a:rPr>
              <a:t>rule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over the </a:t>
            </a:r>
            <a:r>
              <a:rPr lang="en-US" sz="2800" b="1" dirty="0">
                <a:solidFill>
                  <a:schemeClr val="bg1"/>
                </a:solidFill>
              </a:rPr>
              <a:t>rest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of </a:t>
            </a:r>
            <a:r>
              <a:rPr lang="en-US" sz="2800" b="1" dirty="0">
                <a:solidFill>
                  <a:schemeClr val="bg1"/>
                </a:solidFill>
              </a:rPr>
              <a:t>creation.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This calling </a:t>
            </a:r>
            <a:r>
              <a:rPr lang="en-US" sz="2800" b="1" dirty="0">
                <a:solidFill>
                  <a:schemeClr val="bg1"/>
                </a:solidFill>
              </a:rPr>
              <a:t>entails responsibility.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6535145" y="275228"/>
            <a:ext cx="2877640" cy="3965975"/>
            <a:chOff x="6535145" y="275228"/>
            <a:chExt cx="2877640" cy="3965975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275228"/>
              <a:ext cx="2077872" cy="2331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145" y="1491630"/>
              <a:ext cx="2877640" cy="2749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39" y="3441217"/>
            <a:ext cx="1152128" cy="165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6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God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Created Man and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Woman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hoek 28"/>
          <p:cNvSpPr/>
          <p:nvPr/>
        </p:nvSpPr>
        <p:spPr>
          <a:xfrm>
            <a:off x="3203848" y="1322163"/>
            <a:ext cx="5946580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Humans </a:t>
            </a:r>
            <a:r>
              <a:rPr lang="en-US" sz="2400" b="1" dirty="0">
                <a:solidFill>
                  <a:schemeClr val="bg1"/>
                </a:solidFill>
              </a:rPr>
              <a:t>are introduced </a:t>
            </a:r>
            <a:r>
              <a:rPr lang="en-US" sz="2400" b="1" dirty="0" smtClean="0">
                <a:solidFill>
                  <a:schemeClr val="bg1"/>
                </a:solidFill>
              </a:rPr>
              <a:t>in </a:t>
            </a:r>
            <a:r>
              <a:rPr lang="en-US" sz="2400" b="1" dirty="0">
                <a:solidFill>
                  <a:schemeClr val="bg1"/>
                </a:solidFill>
              </a:rPr>
              <a:t>the Bible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 </a:t>
            </a:r>
            <a:r>
              <a:rPr lang="en-US" sz="2400" b="1" dirty="0">
                <a:solidFill>
                  <a:schemeClr val="bg1"/>
                </a:solidFill>
              </a:rPr>
              <a:t>the first </a:t>
            </a:r>
            <a:r>
              <a:rPr lang="en-US" sz="2400" b="1" dirty="0" smtClean="0">
                <a:solidFill>
                  <a:schemeClr val="bg1"/>
                </a:solidFill>
              </a:rPr>
              <a:t>chapter</a:t>
            </a:r>
            <a:r>
              <a:rPr lang="en-US" sz="2400" b="1" dirty="0">
                <a:solidFill>
                  <a:schemeClr val="bg1"/>
                </a:solidFill>
              </a:rPr>
              <a:t>, but not in isolation.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 </a:t>
            </a:r>
            <a:r>
              <a:rPr lang="en-US" sz="2400" b="1" dirty="0">
                <a:solidFill>
                  <a:schemeClr val="bg1"/>
                </a:solidFill>
              </a:rPr>
              <a:t>exist, but in relationship </a:t>
            </a:r>
            <a:r>
              <a:rPr lang="en-US" sz="2400" b="1" dirty="0" smtClean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</a:rPr>
              <a:t>God.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</a:t>
            </a:r>
            <a:r>
              <a:rPr lang="en-US" sz="2400" b="1" dirty="0">
                <a:solidFill>
                  <a:schemeClr val="bg1"/>
                </a:solidFill>
              </a:rPr>
              <a:t>does this tell </a:t>
            </a:r>
            <a:r>
              <a:rPr lang="en-US" sz="2400" b="1" dirty="0" smtClean="0">
                <a:solidFill>
                  <a:schemeClr val="bg1"/>
                </a:solidFill>
              </a:rPr>
              <a:t>us </a:t>
            </a:r>
            <a:r>
              <a:rPr lang="en-US" sz="2400" b="1" dirty="0">
                <a:solidFill>
                  <a:schemeClr val="bg1"/>
                </a:solidFill>
              </a:rPr>
              <a:t>about how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central </a:t>
            </a:r>
            <a:r>
              <a:rPr lang="en-US" sz="2400" b="1" dirty="0">
                <a:solidFill>
                  <a:schemeClr val="bg1"/>
                </a:solidFill>
              </a:rPr>
              <a:t>God should </a:t>
            </a:r>
            <a:r>
              <a:rPr lang="en-US" sz="2400" b="1" dirty="0" smtClean="0">
                <a:solidFill>
                  <a:schemeClr val="bg1"/>
                </a:solidFill>
              </a:rPr>
              <a:t>be </a:t>
            </a:r>
            <a:r>
              <a:rPr lang="en-US" sz="2400" b="1" dirty="0">
                <a:solidFill>
                  <a:schemeClr val="bg1"/>
                </a:solidFill>
              </a:rPr>
              <a:t>to our lives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 why </a:t>
            </a:r>
            <a:r>
              <a:rPr lang="en-US" sz="2400" b="1" dirty="0">
                <a:solidFill>
                  <a:schemeClr val="bg1"/>
                </a:solidFill>
              </a:rPr>
              <a:t>we </a:t>
            </a:r>
            <a:r>
              <a:rPr lang="en-US" sz="2400" b="1" dirty="0" smtClean="0">
                <a:solidFill>
                  <a:schemeClr val="bg1"/>
                </a:solidFill>
              </a:rPr>
              <a:t>are not </a:t>
            </a:r>
            <a:r>
              <a:rPr lang="en-US" sz="2400" b="1" dirty="0">
                <a:solidFill>
                  <a:schemeClr val="bg1"/>
                </a:solidFill>
              </a:rPr>
              <a:t>really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complete” </a:t>
            </a:r>
            <a:r>
              <a:rPr lang="en-US" sz="2400" b="1" dirty="0" smtClean="0">
                <a:solidFill>
                  <a:schemeClr val="bg1"/>
                </a:solidFill>
              </a:rPr>
              <a:t>without Him</a:t>
            </a:r>
            <a:r>
              <a:rPr lang="en-US" sz="2400" b="1" dirty="0">
                <a:solidFill>
                  <a:schemeClr val="bg1"/>
                </a:solidFill>
              </a:rPr>
              <a:t>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See </a:t>
            </a:r>
            <a:r>
              <a:rPr lang="en-US" sz="2400" b="1" i="1" dirty="0">
                <a:solidFill>
                  <a:schemeClr val="bg1"/>
                </a:solidFill>
              </a:rPr>
              <a:t>also Acts 17:28.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endParaRPr lang="nl-NL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1313</Words>
  <Application>Microsoft Office PowerPoint</Application>
  <PresentationFormat>Diavoorstelling (16:9)</PresentationFormat>
  <Paragraphs>306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46</cp:revision>
  <dcterms:created xsi:type="dcterms:W3CDTF">2015-06-16T17:55:03Z</dcterms:created>
  <dcterms:modified xsi:type="dcterms:W3CDTF">2015-06-20T20:25:41Z</dcterms:modified>
</cp:coreProperties>
</file>