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57" r:id="rId25"/>
    <p:sldId id="280" r:id="rId26"/>
    <p:sldId id="283" r:id="rId27"/>
    <p:sldId id="281" r:id="rId28"/>
    <p:sldId id="282" r:id="rId2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867A"/>
    <a:srgbClr val="EFE2C7"/>
    <a:srgbClr val="5D3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4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6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9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7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9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98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71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8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4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9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6B98-010B-4ABA-9EF5-9D2586DDA600}" type="datetimeFigureOut">
              <a:rPr lang="nl-NL" smtClean="0"/>
              <a:t>21-6-2015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D224-060C-4F8B-BB31-03988E1E60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42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3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an 30"/>
          <p:cNvSpPr/>
          <p:nvPr/>
        </p:nvSpPr>
        <p:spPr>
          <a:xfrm>
            <a:off x="9829" y="-357"/>
            <a:ext cx="9105840" cy="5143857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-6304" y="282256"/>
            <a:ext cx="9112144" cy="95177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9" y="108551"/>
            <a:ext cx="1427173" cy="1036636"/>
          </a:xfrm>
          <a:prstGeom prst="rect">
            <a:avLst/>
          </a:prstGeom>
          <a:noFill/>
          <a:ln>
            <a:noFill/>
          </a:ln>
          <a:effectLst>
            <a:glow rad="101600">
              <a:srgbClr val="DFA463">
                <a:alpha val="40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3600986" y="566976"/>
            <a:ext cx="219483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3rd </a:t>
            </a:r>
            <a:r>
              <a:rPr lang="nl-NL" sz="2400" b="1" dirty="0" err="1" smtClean="0">
                <a:solidFill>
                  <a:srgbClr val="FBE7AA"/>
                </a:solidFill>
                <a:latin typeface="Arial Narrow" panose="020B0606020202030204" pitchFamily="34" charset="0"/>
              </a:rPr>
              <a:t>Quarter</a:t>
            </a:r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 2015</a:t>
            </a:r>
            <a:endParaRPr lang="nl-NL" sz="2400" b="1" dirty="0">
              <a:solidFill>
                <a:srgbClr val="FBE7AA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563">
            <a:off x="6016089" y="520668"/>
            <a:ext cx="2319295" cy="33545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4" y="418402"/>
            <a:ext cx="3138398" cy="3689690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2008684" y="1731135"/>
            <a:ext cx="5247576" cy="1961932"/>
          </a:xfrm>
          <a:prstGeom prst="rect">
            <a:avLst/>
          </a:prstGeom>
          <a:noFill/>
          <a:ln>
            <a:noFill/>
          </a:ln>
          <a:effectLst>
            <a:glow rad="101600">
              <a:srgbClr val="DFA463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hthoek 34"/>
          <p:cNvSpPr/>
          <p:nvPr/>
        </p:nvSpPr>
        <p:spPr>
          <a:xfrm>
            <a:off x="4262955" y="3606142"/>
            <a:ext cx="4852714" cy="120032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BE7A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Abraham</a:t>
            </a:r>
            <a:r>
              <a:rPr lang="en-US" sz="3600" b="1" dirty="0">
                <a:solidFill>
                  <a:srgbClr val="FBE7A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The First</a:t>
            </a:r>
          </a:p>
          <a:p>
            <a:pPr algn="ctr"/>
            <a:r>
              <a:rPr lang="en-US" sz="3600" b="1" dirty="0">
                <a:solidFill>
                  <a:srgbClr val="FBE7A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Missionary</a:t>
            </a:r>
            <a:endParaRPr lang="en-US" sz="3600" b="1" dirty="0">
              <a:solidFill>
                <a:srgbClr val="FBE7A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hthoek 35"/>
          <p:cNvSpPr/>
          <p:nvPr/>
        </p:nvSpPr>
        <p:spPr>
          <a:xfrm>
            <a:off x="3622420" y="4485812"/>
            <a:ext cx="192071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err="1" smtClean="0">
                <a:solidFill>
                  <a:prstClr val="white"/>
                </a:solidFill>
              </a:rPr>
              <a:t>July</a:t>
            </a:r>
            <a:r>
              <a:rPr lang="nl-NL" sz="2400" b="1" dirty="0" smtClean="0">
                <a:solidFill>
                  <a:prstClr val="white"/>
                </a:solidFill>
              </a:rPr>
              <a:t> 4–</a:t>
            </a:r>
            <a:r>
              <a:rPr lang="nl-NL" sz="2400" b="1" dirty="0" err="1" smtClean="0">
                <a:solidFill>
                  <a:prstClr val="white"/>
                </a:solidFill>
              </a:rPr>
              <a:t>July</a:t>
            </a:r>
            <a:r>
              <a:rPr lang="nl-NL" sz="2400" b="1" dirty="0" smtClean="0">
                <a:solidFill>
                  <a:prstClr val="white"/>
                </a:solidFill>
              </a:rPr>
              <a:t> </a:t>
            </a:r>
            <a:r>
              <a:rPr lang="nl-NL" sz="2400" b="1" dirty="0" smtClean="0">
                <a:solidFill>
                  <a:prstClr val="white"/>
                </a:solidFill>
              </a:rPr>
              <a:t>11</a:t>
            </a:r>
            <a:endParaRPr lang="nl-NL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372235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MON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Abraham’s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Testimony to the Kings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hthoek 28"/>
          <p:cNvSpPr/>
          <p:nvPr/>
        </p:nvSpPr>
        <p:spPr>
          <a:xfrm>
            <a:off x="3492200" y="1102755"/>
            <a:ext cx="5608637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Think </a:t>
            </a:r>
            <a:r>
              <a:rPr lang="en-US" sz="2800" b="1" dirty="0">
                <a:solidFill>
                  <a:schemeClr val="bg1"/>
                </a:solidFill>
              </a:rPr>
              <a:t>about your dealings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with </a:t>
            </a:r>
            <a:r>
              <a:rPr lang="en-US" sz="2800" b="1" dirty="0">
                <a:solidFill>
                  <a:schemeClr val="bg1"/>
                </a:solidFill>
              </a:rPr>
              <a:t>others.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</a:t>
            </a:r>
            <a:r>
              <a:rPr lang="en-US" sz="2800" b="1" dirty="0">
                <a:solidFill>
                  <a:schemeClr val="bg1"/>
                </a:solidFill>
              </a:rPr>
              <a:t>kind of witness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</a:rPr>
              <a:t>o they </a:t>
            </a:r>
            <a:r>
              <a:rPr lang="en-US" sz="2800" b="1" dirty="0">
                <a:solidFill>
                  <a:schemeClr val="bg1"/>
                </a:solidFill>
              </a:rPr>
              <a:t>present to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others </a:t>
            </a:r>
            <a:r>
              <a:rPr lang="en-US" sz="2800" b="1" dirty="0">
                <a:solidFill>
                  <a:schemeClr val="bg1"/>
                </a:solidFill>
              </a:rPr>
              <a:t>about your faith?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33876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Exemplar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of Faith 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23" y="127897"/>
            <a:ext cx="2389264" cy="193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3131840" y="974627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READ</a:t>
            </a:r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en-US" sz="3200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Rechthoek 30"/>
          <p:cNvSpPr/>
          <p:nvPr/>
        </p:nvSpPr>
        <p:spPr>
          <a:xfrm>
            <a:off x="3167710" y="1491630"/>
            <a:ext cx="4627164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      Hebrews </a:t>
            </a:r>
            <a:r>
              <a:rPr lang="en-US" sz="2800" b="1" dirty="0">
                <a:solidFill>
                  <a:schemeClr val="bg1"/>
                </a:solidFill>
              </a:rPr>
              <a:t>11:8–19.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</a:t>
            </a:r>
            <a:r>
              <a:rPr lang="en-US" sz="2800" b="1" dirty="0">
                <a:solidFill>
                  <a:schemeClr val="bg1"/>
                </a:solidFill>
              </a:rPr>
              <a:t>does it tell us about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Abraham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his faith </a:t>
            </a:r>
            <a:r>
              <a:rPr lang="en-US" sz="2800" b="1" dirty="0">
                <a:solidFill>
                  <a:schemeClr val="bg1"/>
                </a:solidFill>
              </a:rPr>
              <a:t>that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is </a:t>
            </a:r>
            <a:r>
              <a:rPr lang="en-US" sz="2800" b="1" dirty="0">
                <a:solidFill>
                  <a:schemeClr val="bg1"/>
                </a:solidFill>
              </a:rPr>
              <a:t>so important </a:t>
            </a:r>
            <a:r>
              <a:rPr lang="en-US" sz="2800" b="1" dirty="0" smtClean="0">
                <a:solidFill>
                  <a:schemeClr val="bg1"/>
                </a:solidFill>
              </a:rPr>
              <a:t>for </a:t>
            </a:r>
            <a:r>
              <a:rPr lang="en-US" sz="2800" b="1" dirty="0">
                <a:solidFill>
                  <a:schemeClr val="bg1"/>
                </a:solidFill>
              </a:rPr>
              <a:t>anyone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who </a:t>
            </a:r>
            <a:r>
              <a:rPr lang="en-US" sz="2800" b="1" dirty="0">
                <a:solidFill>
                  <a:schemeClr val="bg1"/>
                </a:solidFill>
              </a:rPr>
              <a:t>wants to </a:t>
            </a:r>
            <a:r>
              <a:rPr lang="en-US" sz="2800" b="1" dirty="0" smtClean="0">
                <a:solidFill>
                  <a:schemeClr val="bg1"/>
                </a:solidFill>
              </a:rPr>
              <a:t>be </a:t>
            </a:r>
            <a:r>
              <a:rPr lang="en-US" sz="2800" b="1" dirty="0">
                <a:solidFill>
                  <a:schemeClr val="bg1"/>
                </a:solidFill>
              </a:rPr>
              <a:t>a missionary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for God in whatever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capacity </a:t>
            </a:r>
            <a:r>
              <a:rPr lang="en-US" sz="2800" b="1" dirty="0">
                <a:solidFill>
                  <a:schemeClr val="bg1"/>
                </a:solidFill>
              </a:rPr>
              <a:t>possible?</a:t>
            </a:r>
            <a:endParaRPr lang="en-US" sz="2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9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338764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TUESDAY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Exemplar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of Faith 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hthoek 28"/>
          <p:cNvSpPr/>
          <p:nvPr/>
        </p:nvSpPr>
        <p:spPr>
          <a:xfrm>
            <a:off x="3434365" y="1318198"/>
            <a:ext cx="5608637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what ways have you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experienced </a:t>
            </a:r>
            <a:r>
              <a:rPr lang="en-US" sz="2800" b="1" dirty="0">
                <a:solidFill>
                  <a:schemeClr val="bg1"/>
                </a:solidFill>
              </a:rPr>
              <a:t>what it means to step </a:t>
            </a:r>
            <a:r>
              <a:rPr lang="en-US" sz="2800" b="1" dirty="0" smtClean="0">
                <a:solidFill>
                  <a:schemeClr val="bg1"/>
                </a:solidFill>
              </a:rPr>
              <a:t>out in </a:t>
            </a:r>
            <a:r>
              <a:rPr lang="en-US" sz="2800" b="1" dirty="0">
                <a:solidFill>
                  <a:schemeClr val="bg1"/>
                </a:solidFill>
              </a:rPr>
              <a:t>faith? What hardships have you faced? What joys have you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experienced? Knowing what you know now, what might you have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done differently?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19957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WEDNES</a:t>
            </a:r>
            <a:r>
              <a:rPr lang="nl-NL" sz="2400" b="1" dirty="0" smtClean="0">
                <a:solidFill>
                  <a:prstClr val="white"/>
                </a:solidFill>
              </a:rPr>
              <a:t>DAY - 1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, the Wanderer 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98" y="96395"/>
            <a:ext cx="1424578" cy="214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89" y="109994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131840" y="974627"/>
            <a:ext cx="1262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WHAT </a:t>
            </a:r>
            <a:endParaRPr lang="en-US" sz="3200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2643364" y="1559401"/>
            <a:ext cx="5976664" cy="280076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were </a:t>
            </a:r>
            <a:r>
              <a:rPr lang="en-US" sz="2800" b="1" dirty="0">
                <a:solidFill>
                  <a:schemeClr val="bg1"/>
                </a:solidFill>
              </a:rPr>
              <a:t>some of the spiritual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lessons </a:t>
            </a:r>
            <a:r>
              <a:rPr lang="en-US" sz="2800" b="1" dirty="0">
                <a:solidFill>
                  <a:schemeClr val="bg1"/>
                </a:solidFill>
              </a:rPr>
              <a:t>that Abraham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experienced </a:t>
            </a:r>
            <a:r>
              <a:rPr lang="en-US" sz="2800" b="1" dirty="0">
                <a:solidFill>
                  <a:schemeClr val="bg1"/>
                </a:solidFill>
              </a:rPr>
              <a:t>in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the following </a:t>
            </a:r>
            <a:r>
              <a:rPr lang="en-US" sz="2800" b="1" dirty="0" smtClean="0">
                <a:solidFill>
                  <a:schemeClr val="bg1"/>
                </a:solidFill>
              </a:rPr>
              <a:t>places?</a:t>
            </a:r>
          </a:p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Moreh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at </a:t>
            </a:r>
            <a:r>
              <a:rPr lang="en-US" sz="2800" dirty="0" err="1">
                <a:solidFill>
                  <a:schemeClr val="bg1"/>
                </a:solidFill>
              </a:rPr>
              <a:t>Shechem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Gen. 12:6, 7)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19957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WEDNES</a:t>
            </a:r>
            <a:r>
              <a:rPr lang="nl-NL" sz="2400" b="1" dirty="0" smtClean="0">
                <a:solidFill>
                  <a:prstClr val="white"/>
                </a:solidFill>
              </a:rPr>
              <a:t>DAY - 2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, the Wanderer 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98" y="96395"/>
            <a:ext cx="1424578" cy="214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89" y="109994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hthoek 31"/>
          <p:cNvSpPr/>
          <p:nvPr/>
        </p:nvSpPr>
        <p:spPr>
          <a:xfrm>
            <a:off x="3452965" y="1175655"/>
            <a:ext cx="4184353" cy="298543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Hebron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Gen. </a:t>
            </a:r>
            <a:r>
              <a:rPr lang="en-US" sz="2800" dirty="0" smtClean="0">
                <a:solidFill>
                  <a:schemeClr val="bg1"/>
                </a:solidFill>
              </a:rPr>
              <a:t>13:18–14:20)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err="1">
                <a:solidFill>
                  <a:schemeClr val="bg1"/>
                </a:solidFill>
              </a:rPr>
              <a:t>Mamre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Gen. 18:1, 20–33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Mount Moriah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>
                <a:solidFill>
                  <a:schemeClr val="bg1"/>
                </a:solidFill>
              </a:rPr>
              <a:t>Gen. 22:1–14)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943096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THURSDAY - 1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A Missionary in His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Own House  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89" y="109994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74" y="219875"/>
            <a:ext cx="822732" cy="10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99" y="820383"/>
            <a:ext cx="1191889" cy="14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3108401" y="930897"/>
            <a:ext cx="5976664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“</a:t>
            </a:r>
            <a:r>
              <a:rPr lang="en-US" sz="2800" b="1" dirty="0">
                <a:solidFill>
                  <a:schemeClr val="bg1"/>
                </a:solidFill>
              </a:rPr>
              <a:t> </a:t>
            </a:r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Abraham will surely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  become a </a:t>
            </a:r>
            <a:r>
              <a:rPr lang="en-US" sz="2800" b="1" dirty="0">
                <a:solidFill>
                  <a:schemeClr val="bg1"/>
                </a:solidFill>
              </a:rPr>
              <a:t>great and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powerful nation, and </a:t>
            </a:r>
            <a:r>
              <a:rPr lang="en-US" sz="2800" b="1" dirty="0">
                <a:solidFill>
                  <a:schemeClr val="bg1"/>
                </a:solidFill>
              </a:rPr>
              <a:t>all nations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on </a:t>
            </a:r>
            <a:r>
              <a:rPr lang="en-US" sz="2800" b="1" dirty="0">
                <a:solidFill>
                  <a:schemeClr val="bg1"/>
                </a:solidFill>
              </a:rPr>
              <a:t>earth </a:t>
            </a:r>
            <a:r>
              <a:rPr lang="en-US" sz="2800" b="1" dirty="0" smtClean="0">
                <a:solidFill>
                  <a:schemeClr val="bg1"/>
                </a:solidFill>
              </a:rPr>
              <a:t>will </a:t>
            </a:r>
            <a:r>
              <a:rPr lang="en-US" sz="2800" b="1" dirty="0">
                <a:solidFill>
                  <a:schemeClr val="bg1"/>
                </a:solidFill>
              </a:rPr>
              <a:t>be blessed through him.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For </a:t>
            </a:r>
            <a:r>
              <a:rPr lang="en-US" sz="2800" b="1" dirty="0">
                <a:solidFill>
                  <a:schemeClr val="bg1"/>
                </a:solidFill>
              </a:rPr>
              <a:t>I </a:t>
            </a:r>
            <a:r>
              <a:rPr lang="en-US" sz="2800" b="1" dirty="0" smtClean="0">
                <a:solidFill>
                  <a:schemeClr val="bg1"/>
                </a:solidFill>
              </a:rPr>
              <a:t>have chosen </a:t>
            </a:r>
            <a:r>
              <a:rPr lang="en-US" sz="2800" b="1" dirty="0">
                <a:solidFill>
                  <a:schemeClr val="bg1"/>
                </a:solidFill>
              </a:rPr>
              <a:t>him, so that he will direct his children and his </a:t>
            </a:r>
            <a:r>
              <a:rPr lang="en-US" sz="2800" b="1" dirty="0" smtClean="0">
                <a:solidFill>
                  <a:schemeClr val="bg1"/>
                </a:solidFill>
              </a:rPr>
              <a:t>household… 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943096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THURSDAY - 2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A Missionary in His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Own House  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89" y="109994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74" y="219875"/>
            <a:ext cx="822732" cy="10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99" y="820383"/>
            <a:ext cx="1191889" cy="14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3108400" y="930897"/>
            <a:ext cx="6041903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  …after him to keep the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way </a:t>
            </a:r>
            <a:r>
              <a:rPr lang="en-US" sz="2800" b="1" dirty="0">
                <a:solidFill>
                  <a:schemeClr val="bg1"/>
                </a:solidFill>
              </a:rPr>
              <a:t>of the Lord by doing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what </a:t>
            </a:r>
            <a:r>
              <a:rPr lang="en-US" sz="2800" b="1" dirty="0">
                <a:solidFill>
                  <a:schemeClr val="bg1"/>
                </a:solidFill>
              </a:rPr>
              <a:t>is right </a:t>
            </a:r>
            <a:r>
              <a:rPr lang="en-US" sz="2800" b="1" dirty="0" smtClean="0">
                <a:solidFill>
                  <a:schemeClr val="bg1"/>
                </a:solidFill>
              </a:rPr>
              <a:t>and just</a:t>
            </a:r>
            <a:r>
              <a:rPr lang="en-US" sz="2800" b="1" dirty="0">
                <a:solidFill>
                  <a:schemeClr val="bg1"/>
                </a:solidFill>
              </a:rPr>
              <a:t>, so that the </a:t>
            </a:r>
            <a:r>
              <a:rPr lang="en-US" sz="2800" b="1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Lord </a:t>
            </a:r>
            <a:r>
              <a:rPr lang="en-US" sz="2800" b="1" dirty="0">
                <a:solidFill>
                  <a:schemeClr val="bg1"/>
                </a:solidFill>
              </a:rPr>
              <a:t>will bring about for Abraham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what </a:t>
            </a:r>
            <a:r>
              <a:rPr lang="en-US" sz="2800" b="1" dirty="0">
                <a:solidFill>
                  <a:schemeClr val="bg1"/>
                </a:solidFill>
              </a:rPr>
              <a:t>he </a:t>
            </a:r>
            <a:r>
              <a:rPr lang="en-US" sz="2800" b="1" dirty="0" smtClean="0">
                <a:solidFill>
                  <a:schemeClr val="bg1"/>
                </a:solidFill>
              </a:rPr>
              <a:t>has promised </a:t>
            </a:r>
            <a:r>
              <a:rPr lang="en-US" sz="2800" b="1" dirty="0">
                <a:solidFill>
                  <a:schemeClr val="bg1"/>
                </a:solidFill>
              </a:rPr>
              <a:t>him’ </a:t>
            </a:r>
            <a:r>
              <a:rPr lang="en-US" sz="2800" b="1" dirty="0" smtClean="0">
                <a:solidFill>
                  <a:schemeClr val="bg1"/>
                </a:solidFill>
              </a:rPr>
              <a:t>”.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     (Genesis 18 : 18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</a:rPr>
              <a:t>19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943096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THURSDAY - 3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A Missionary in His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Own House  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89" y="109994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74" y="219875"/>
            <a:ext cx="822732" cy="10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99" y="820383"/>
            <a:ext cx="1191889" cy="14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hthoek 24"/>
          <p:cNvSpPr/>
          <p:nvPr/>
        </p:nvSpPr>
        <p:spPr>
          <a:xfrm>
            <a:off x="3131840" y="974627"/>
            <a:ext cx="1262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WHAT </a:t>
            </a:r>
            <a:endParaRPr lang="en-US" sz="3200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159778" y="1267014"/>
            <a:ext cx="6041903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            examples of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   Abraham’s </a:t>
            </a:r>
            <a:r>
              <a:rPr lang="en-US" sz="2800" b="1" dirty="0">
                <a:solidFill>
                  <a:schemeClr val="bg1"/>
                </a:solidFill>
              </a:rPr>
              <a:t>family can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  you </a:t>
            </a:r>
            <a:r>
              <a:rPr lang="en-US" sz="2800" b="1" dirty="0">
                <a:solidFill>
                  <a:schemeClr val="bg1"/>
                </a:solidFill>
              </a:rPr>
              <a:t>find that showed that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  they </a:t>
            </a:r>
            <a:r>
              <a:rPr lang="en-US" sz="2800" b="1" dirty="0">
                <a:solidFill>
                  <a:schemeClr val="bg1"/>
                </a:solidFill>
              </a:rPr>
              <a:t>were faithful to the Lord?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i="1" dirty="0" smtClean="0">
                <a:solidFill>
                  <a:schemeClr val="bg1"/>
                </a:solidFill>
              </a:rPr>
              <a:t>        See</a:t>
            </a:r>
            <a:r>
              <a:rPr lang="en-US" sz="2800" i="1" dirty="0">
                <a:solidFill>
                  <a:schemeClr val="bg1"/>
                </a:solidFill>
              </a:rPr>
              <a:t>, for example, Heb. 11:11, 20.</a:t>
            </a:r>
            <a:endParaRPr lang="nl-NL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943096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THURSDAY - 4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A Missionary in His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Own House  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434365" y="1522393"/>
            <a:ext cx="5608637" cy="224676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To </a:t>
            </a:r>
            <a:r>
              <a:rPr lang="en-US" sz="2800" b="1" dirty="0">
                <a:solidFill>
                  <a:schemeClr val="bg1"/>
                </a:solidFill>
              </a:rPr>
              <a:t>“keep the way of the Lord.”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</a:t>
            </a:r>
            <a:r>
              <a:rPr lang="en-US" sz="2800" b="1" dirty="0">
                <a:solidFill>
                  <a:schemeClr val="bg1"/>
                </a:solidFill>
              </a:rPr>
              <a:t>does that phrase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mean to you</a:t>
            </a:r>
            <a:r>
              <a:rPr lang="en-US" sz="2800" b="1" dirty="0">
                <a:solidFill>
                  <a:schemeClr val="bg1"/>
                </a:solidFill>
              </a:rPr>
              <a:t>?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</a:t>
            </a:r>
            <a:r>
              <a:rPr lang="en-US" sz="2800" b="1" dirty="0">
                <a:solidFill>
                  <a:schemeClr val="bg1"/>
                </a:solidFill>
              </a:rPr>
              <a:t>are we to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chemeClr val="bg1"/>
                </a:solidFill>
              </a:rPr>
              <a:t>keep the way of the Lord”?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088503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ep 24"/>
          <p:cNvGrpSpPr/>
          <p:nvPr/>
        </p:nvGrpSpPr>
        <p:grpSpPr>
          <a:xfrm>
            <a:off x="7233102" y="225416"/>
            <a:ext cx="1512168" cy="1235619"/>
            <a:chOff x="6761391" y="559244"/>
            <a:chExt cx="2268718" cy="195522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1391" y="559244"/>
              <a:ext cx="2268718" cy="1955228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5D3D1D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79" y="617058"/>
              <a:ext cx="1496662" cy="166506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bg1">
                  <a:lumMod val="95000"/>
                  <a:alpha val="55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Further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Study:  </a:t>
            </a:r>
          </a:p>
        </p:txBody>
      </p:sp>
      <p:sp>
        <p:nvSpPr>
          <p:cNvPr id="33" name="Rechthoek 32"/>
          <p:cNvSpPr/>
          <p:nvPr/>
        </p:nvSpPr>
        <p:spPr>
          <a:xfrm>
            <a:off x="3131840" y="974627"/>
            <a:ext cx="3693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Quote Ellen G. White  </a:t>
            </a:r>
          </a:p>
        </p:txBody>
      </p:sp>
      <p:sp>
        <p:nvSpPr>
          <p:cNvPr id="34" name="Rechthoek 33"/>
          <p:cNvSpPr/>
          <p:nvPr/>
        </p:nvSpPr>
        <p:spPr>
          <a:xfrm>
            <a:off x="3397541" y="1642943"/>
            <a:ext cx="5608637" cy="292387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“God </a:t>
            </a:r>
            <a:r>
              <a:rPr lang="en-US" sz="2400" b="1" dirty="0">
                <a:solidFill>
                  <a:schemeClr val="bg1"/>
                </a:solidFill>
              </a:rPr>
              <a:t>called Abraham, and prospered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honored </a:t>
            </a:r>
            <a:r>
              <a:rPr lang="en-US" sz="2400" b="1" dirty="0" smtClean="0">
                <a:solidFill>
                  <a:schemeClr val="bg1"/>
                </a:solidFill>
              </a:rPr>
              <a:t>him; and </a:t>
            </a:r>
            <a:r>
              <a:rPr lang="en-US" sz="2400" b="1" dirty="0">
                <a:solidFill>
                  <a:schemeClr val="bg1"/>
                </a:solidFill>
              </a:rPr>
              <a:t>the patriarch’s fidelity </a:t>
            </a:r>
            <a:r>
              <a:rPr lang="en-US" sz="2400" b="1" dirty="0" smtClean="0">
                <a:solidFill>
                  <a:schemeClr val="bg1"/>
                </a:solidFill>
              </a:rPr>
              <a:t>was </a:t>
            </a:r>
            <a:r>
              <a:rPr lang="en-US" sz="2400" b="1" dirty="0">
                <a:solidFill>
                  <a:schemeClr val="bg1"/>
                </a:solidFill>
              </a:rPr>
              <a:t>a light to the people in all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countries of </a:t>
            </a:r>
            <a:r>
              <a:rPr lang="en-US" sz="2400" b="1" dirty="0">
                <a:solidFill>
                  <a:schemeClr val="bg1"/>
                </a:solidFill>
              </a:rPr>
              <a:t>his sojourn. Abraham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did not </a:t>
            </a:r>
            <a:r>
              <a:rPr lang="en-US" sz="2400" b="1" dirty="0">
                <a:solidFill>
                  <a:schemeClr val="bg1"/>
                </a:solidFill>
              </a:rPr>
              <a:t>shut </a:t>
            </a:r>
            <a:r>
              <a:rPr lang="en-US" sz="2400" b="1" dirty="0" smtClean="0">
                <a:solidFill>
                  <a:schemeClr val="bg1"/>
                </a:solidFill>
              </a:rPr>
              <a:t>himself </a:t>
            </a:r>
            <a:r>
              <a:rPr lang="en-US" sz="2400" b="1" dirty="0">
                <a:solidFill>
                  <a:schemeClr val="bg1"/>
                </a:solidFill>
              </a:rPr>
              <a:t>away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from </a:t>
            </a:r>
            <a:r>
              <a:rPr lang="en-US" sz="2400" b="1" dirty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people around him…”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—Ellen G. White,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Patriarchs and Prophets</a:t>
            </a:r>
            <a:r>
              <a:rPr lang="en-US" sz="2000" b="1" dirty="0">
                <a:solidFill>
                  <a:schemeClr val="bg1"/>
                </a:solidFill>
              </a:rPr>
              <a:t>, p. 368. </a:t>
            </a:r>
            <a:endParaRPr lang="nl-NL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fgeronde rechthoek 30"/>
          <p:cNvSpPr/>
          <p:nvPr/>
        </p:nvSpPr>
        <p:spPr>
          <a:xfrm>
            <a:off x="2759803" y="911885"/>
            <a:ext cx="6279402" cy="3274841"/>
          </a:xfrm>
          <a:prstGeom prst="roundRect">
            <a:avLst>
              <a:gd name="adj" fmla="val 99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7086170" y="194048"/>
            <a:ext cx="1866701" cy="1521559"/>
            <a:chOff x="6804248" y="454618"/>
            <a:chExt cx="2225861" cy="188500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862" y="494235"/>
              <a:ext cx="1309119" cy="184539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tx1">
                  <a:lumMod val="85000"/>
                  <a:lumOff val="15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979375"/>
              <a:ext cx="2016733" cy="87511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AF7337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23"/>
            <a:stretch/>
          </p:blipFill>
          <p:spPr bwMode="auto">
            <a:xfrm>
              <a:off x="7747534" y="454618"/>
              <a:ext cx="1282575" cy="103340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hthoek 31"/>
          <p:cNvSpPr/>
          <p:nvPr/>
        </p:nvSpPr>
        <p:spPr>
          <a:xfrm>
            <a:off x="2817059" y="1289093"/>
            <a:ext cx="6222146" cy="236988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“So </a:t>
            </a:r>
            <a:r>
              <a:rPr lang="en-US" sz="2400" b="1" dirty="0">
                <a:solidFill>
                  <a:schemeClr val="bg1"/>
                </a:solidFill>
              </a:rPr>
              <a:t>also Abraham ‘believed God,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it was credited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to him as righteousness.’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Understand</a:t>
            </a:r>
            <a:r>
              <a:rPr lang="en-US" sz="2400" b="1" dirty="0">
                <a:solidFill>
                  <a:schemeClr val="bg1"/>
                </a:solidFill>
              </a:rPr>
              <a:t>, then, that those who have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faith are children of </a:t>
            </a:r>
            <a:r>
              <a:rPr lang="en-US" sz="2400" b="1" dirty="0" smtClean="0">
                <a:solidFill>
                  <a:schemeClr val="bg1"/>
                </a:solidFill>
              </a:rPr>
              <a:t>Abraham… 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3131840" y="974627"/>
            <a:ext cx="2442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Memory Text</a:t>
            </a: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: 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The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First Missionary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76979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</a:t>
            </a:r>
            <a:r>
              <a:rPr lang="nl-NL" sz="2400" b="1" dirty="0">
                <a:solidFill>
                  <a:prstClr val="white"/>
                </a:solidFill>
              </a:rPr>
              <a:t>Question </a:t>
            </a:r>
            <a:r>
              <a:rPr lang="nl-NL" sz="2400" b="1" dirty="0" smtClean="0">
                <a:solidFill>
                  <a:prstClr val="white"/>
                </a:solidFill>
              </a:rPr>
              <a:t>1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 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558902" y="1226300"/>
            <a:ext cx="5341592" cy="34163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For </a:t>
            </a:r>
            <a:r>
              <a:rPr lang="en-US" sz="2400" b="1" dirty="0">
                <a:solidFill>
                  <a:schemeClr val="bg1"/>
                </a:solidFill>
              </a:rPr>
              <a:t>thousands of years, the story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>
                <a:solidFill>
                  <a:schemeClr val="bg1"/>
                </a:solidFill>
              </a:rPr>
              <a:t>Abraham and Isaac…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Read </a:t>
            </a:r>
            <a:r>
              <a:rPr lang="en-US" sz="2400" b="1" dirty="0">
                <a:solidFill>
                  <a:schemeClr val="bg1"/>
                </a:solidFill>
              </a:rPr>
              <a:t>the story over again in </a:t>
            </a:r>
            <a:r>
              <a:rPr lang="en-US" sz="2400" b="1" dirty="0" smtClean="0">
                <a:solidFill>
                  <a:schemeClr val="bg1"/>
                </a:solidFill>
              </a:rPr>
              <a:t>Genesis 22</a:t>
            </a:r>
            <a:r>
              <a:rPr lang="en-US" sz="2400" b="1" dirty="0">
                <a:solidFill>
                  <a:schemeClr val="bg1"/>
                </a:solidFill>
              </a:rPr>
              <a:t>. What great lessons can we take from it? What does it teach </a:t>
            </a:r>
            <a:r>
              <a:rPr lang="en-US" sz="2400" b="1" dirty="0" smtClean="0">
                <a:solidFill>
                  <a:schemeClr val="bg1"/>
                </a:solidFill>
              </a:rPr>
              <a:t>us about </a:t>
            </a:r>
            <a:r>
              <a:rPr lang="en-US" sz="2400" b="1" dirty="0">
                <a:solidFill>
                  <a:schemeClr val="bg1"/>
                </a:solidFill>
              </a:rPr>
              <a:t>the Cross and the terrible cost of sin? What does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it teach us </a:t>
            </a:r>
            <a:r>
              <a:rPr lang="en-US" sz="2400" b="1" dirty="0">
                <a:solidFill>
                  <a:schemeClr val="bg1"/>
                </a:solidFill>
              </a:rPr>
              <a:t>about what taking a leap of faith entails? Why is the story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o troubling </a:t>
            </a:r>
            <a:r>
              <a:rPr lang="en-US" sz="2400" b="1" dirty="0">
                <a:solidFill>
                  <a:schemeClr val="bg1"/>
                </a:solidFill>
              </a:rPr>
              <a:t>to many</a:t>
            </a:r>
            <a:r>
              <a:rPr lang="en-US" sz="2400" b="1" dirty="0" smtClean="0">
                <a:solidFill>
                  <a:schemeClr val="bg1"/>
                </a:solidFill>
              </a:rPr>
              <a:t>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76979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</a:t>
            </a:r>
            <a:r>
              <a:rPr lang="nl-NL" sz="2400" b="1" dirty="0">
                <a:solidFill>
                  <a:prstClr val="white"/>
                </a:solidFill>
              </a:rPr>
              <a:t>Question 2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 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558902" y="1468074"/>
            <a:ext cx="5341592" cy="249299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Read </a:t>
            </a:r>
            <a:r>
              <a:rPr lang="en-US" sz="2400" b="1" dirty="0">
                <a:solidFill>
                  <a:schemeClr val="bg1"/>
                </a:solidFill>
              </a:rPr>
              <a:t>Genesis 12:11–13, 20:2,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two </a:t>
            </a:r>
            <a:r>
              <a:rPr lang="en-US" sz="2400" b="1" dirty="0">
                <a:solidFill>
                  <a:schemeClr val="bg1"/>
                </a:solidFill>
              </a:rPr>
              <a:t>accounts where Abraham,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 man </a:t>
            </a:r>
            <a:r>
              <a:rPr lang="en-US" sz="2400" b="1" dirty="0">
                <a:solidFill>
                  <a:schemeClr val="bg1"/>
                </a:solidFill>
              </a:rPr>
              <a:t>of God, showed a lack of faith.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</a:t>
            </a:r>
            <a:r>
              <a:rPr lang="en-US" sz="2400" b="1" dirty="0">
                <a:solidFill>
                  <a:schemeClr val="bg1"/>
                </a:solidFill>
              </a:rPr>
              <a:t>can we take away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</a:rPr>
              <a:t>rom these </a:t>
            </a:r>
            <a:r>
              <a:rPr lang="en-US" sz="2400" b="1" dirty="0">
                <a:solidFill>
                  <a:schemeClr val="bg1"/>
                </a:solidFill>
              </a:rPr>
              <a:t>stories?</a:t>
            </a:r>
          </a:p>
        </p:txBody>
      </p:sp>
    </p:spTree>
    <p:extLst>
      <p:ext uri="{BB962C8B-B14F-4D97-AF65-F5344CB8AC3E}">
        <p14:creationId xmlns:p14="http://schemas.microsoft.com/office/powerpoint/2010/main" val="334438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76979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</a:t>
            </a:r>
            <a:r>
              <a:rPr lang="nl-NL" sz="2400" b="1" dirty="0">
                <a:solidFill>
                  <a:prstClr val="white"/>
                </a:solidFill>
              </a:rPr>
              <a:t>Question </a:t>
            </a:r>
            <a:r>
              <a:rPr lang="nl-NL" sz="2400" b="1" dirty="0" smtClean="0">
                <a:solidFill>
                  <a:prstClr val="white"/>
                </a:solidFill>
              </a:rPr>
              <a:t>3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 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558902" y="1362526"/>
            <a:ext cx="5341592" cy="304698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One </a:t>
            </a:r>
            <a:r>
              <a:rPr lang="en-US" sz="2400" b="1" dirty="0">
                <a:solidFill>
                  <a:schemeClr val="bg1"/>
                </a:solidFill>
              </a:rPr>
              <a:t>of the most famous texts in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>
                <a:solidFill>
                  <a:schemeClr val="bg1"/>
                </a:solidFill>
              </a:rPr>
              <a:t>Bible is Genesis 15:6.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does </a:t>
            </a:r>
            <a:r>
              <a:rPr lang="en-US" sz="2400" b="1" dirty="0">
                <a:solidFill>
                  <a:schemeClr val="bg1"/>
                </a:solidFill>
              </a:rPr>
              <a:t>it say? In what context is it given? How is this text used in the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New Testament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(</a:t>
            </a:r>
            <a:r>
              <a:rPr lang="en-US" sz="2400" i="1" dirty="0">
                <a:solidFill>
                  <a:schemeClr val="bg1"/>
                </a:solidFill>
              </a:rPr>
              <a:t>see Rom. 4:3, Gal. 3:6, James 2:23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</a:t>
            </a:r>
            <a:r>
              <a:rPr lang="en-US" sz="2400" b="1" dirty="0">
                <a:solidFill>
                  <a:schemeClr val="bg1"/>
                </a:solidFill>
              </a:rPr>
              <a:t>does </a:t>
            </a:r>
            <a:r>
              <a:rPr lang="en-US" sz="2400" b="1" dirty="0" smtClean="0">
                <a:solidFill>
                  <a:schemeClr val="bg1"/>
                </a:solidFill>
              </a:rPr>
              <a:t>it teach </a:t>
            </a:r>
            <a:r>
              <a:rPr lang="en-US" sz="2400" b="1" dirty="0">
                <a:solidFill>
                  <a:schemeClr val="bg1"/>
                </a:solidFill>
              </a:rPr>
              <a:t>us about faith, works, and salvation?</a:t>
            </a:r>
          </a:p>
        </p:txBody>
      </p:sp>
    </p:spTree>
    <p:extLst>
      <p:ext uri="{BB962C8B-B14F-4D97-AF65-F5344CB8AC3E}">
        <p14:creationId xmlns:p14="http://schemas.microsoft.com/office/powerpoint/2010/main" val="14696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2769797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FRIDAY – </a:t>
            </a:r>
            <a:r>
              <a:rPr lang="nl-NL" sz="2400" b="1" dirty="0">
                <a:solidFill>
                  <a:prstClr val="white"/>
                </a:solidFill>
              </a:rPr>
              <a:t>Question 4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Discussion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Questions:  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hthoek 30"/>
          <p:cNvSpPr/>
          <p:nvPr/>
        </p:nvSpPr>
        <p:spPr>
          <a:xfrm>
            <a:off x="3635896" y="1453900"/>
            <a:ext cx="5341592" cy="267765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Who </a:t>
            </a:r>
            <a:r>
              <a:rPr lang="en-US" sz="2400" b="1" dirty="0">
                <a:solidFill>
                  <a:schemeClr val="bg1"/>
                </a:solidFill>
              </a:rPr>
              <a:t>were some of the great religious leaders whose </a:t>
            </a:r>
            <a:r>
              <a:rPr lang="en-US" sz="2400" b="1" dirty="0" smtClean="0">
                <a:solidFill>
                  <a:schemeClr val="bg1"/>
                </a:solidFill>
              </a:rPr>
              <a:t>family members </a:t>
            </a:r>
            <a:r>
              <a:rPr lang="en-US" sz="2400" b="1" dirty="0">
                <a:solidFill>
                  <a:schemeClr val="bg1"/>
                </a:solidFill>
              </a:rPr>
              <a:t>didn’t follow in “the way of the Lord”?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</a:t>
            </a:r>
            <a:r>
              <a:rPr lang="en-US" sz="2400" b="1" dirty="0">
                <a:solidFill>
                  <a:schemeClr val="bg1"/>
                </a:solidFill>
              </a:rPr>
              <a:t>can </a:t>
            </a:r>
            <a:r>
              <a:rPr lang="en-US" sz="2400" b="1" dirty="0" smtClean="0">
                <a:solidFill>
                  <a:schemeClr val="bg1"/>
                </a:solidFill>
              </a:rPr>
              <a:t>we learn </a:t>
            </a:r>
            <a:r>
              <a:rPr lang="en-US" sz="2400" b="1" dirty="0">
                <a:solidFill>
                  <a:schemeClr val="bg1"/>
                </a:solidFill>
              </a:rPr>
              <a:t>from their stories that can encourage anyone who </a:t>
            </a:r>
            <a:r>
              <a:rPr lang="en-US" sz="2400" b="1" dirty="0" smtClean="0">
                <a:solidFill>
                  <a:schemeClr val="bg1"/>
                </a:solidFill>
              </a:rPr>
              <a:t>struggles with </a:t>
            </a:r>
            <a:r>
              <a:rPr lang="en-US" sz="2400" b="1" dirty="0">
                <a:solidFill>
                  <a:schemeClr val="bg1"/>
                </a:solidFill>
              </a:rPr>
              <a:t>helping family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members </a:t>
            </a:r>
            <a:r>
              <a:rPr lang="en-US" sz="2400" b="1" dirty="0">
                <a:solidFill>
                  <a:schemeClr val="bg1"/>
                </a:solidFill>
              </a:rPr>
              <a:t>be faithful?</a:t>
            </a:r>
          </a:p>
        </p:txBody>
      </p:sp>
    </p:spTree>
    <p:extLst>
      <p:ext uri="{BB962C8B-B14F-4D97-AF65-F5344CB8AC3E}">
        <p14:creationId xmlns:p14="http://schemas.microsoft.com/office/powerpoint/2010/main" val="9285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4803998"/>
            <a:ext cx="9144000" cy="252027"/>
          </a:xfrm>
          <a:prstGeom prst="rect">
            <a:avLst/>
          </a:prstGeom>
          <a:solidFill>
            <a:srgbClr val="7E867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4704200" y="1373254"/>
            <a:ext cx="4455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HE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 S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OUTHERN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 A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SIA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-P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ACIFIC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IVISION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 (SSD)</a:t>
            </a:r>
          </a:p>
          <a:p>
            <a:pPr algn="ctr"/>
            <a:r>
              <a:rPr lang="en-US" sz="2400" b="1" dirty="0">
                <a:latin typeface="Goudy-Old-Style" panose="02000503000000000000" pitchFamily="2" charset="0"/>
                <a:cs typeface="Times New Roman" panose="02020603050405020304" pitchFamily="18" charset="0"/>
              </a:rPr>
              <a:t>includes </a:t>
            </a:r>
            <a:r>
              <a:rPr lang="en-US" sz="2400" b="1" dirty="0" smtClean="0">
                <a:latin typeface="Goudy-Old-Style" panose="02000503000000000000" pitchFamily="2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Goudy-Old-Style" panose="02000503000000000000" pitchFamily="2" charset="0"/>
                <a:cs typeface="Times New Roman" panose="02020603050405020304" pitchFamily="18" charset="0"/>
              </a:rPr>
              <a:t>countries of 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257">
            <a:off x="390939" y="1218888"/>
            <a:ext cx="3213262" cy="3222545"/>
          </a:xfrm>
          <a:prstGeom prst="rect">
            <a:avLst/>
          </a:prstGeom>
          <a:noFill/>
          <a:ln>
            <a:noFill/>
          </a:ln>
          <a:effectLst>
            <a:glow rad="4572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396806"/>
            <a:ext cx="9144000" cy="612067"/>
          </a:xfrm>
          <a:prstGeom prst="rect">
            <a:avLst/>
          </a:prstGeom>
          <a:solidFill>
            <a:srgbClr val="7E86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1243909" y="287340"/>
            <a:ext cx="2085807" cy="830997"/>
            <a:chOff x="827586" y="433856"/>
            <a:chExt cx="2085807" cy="830997"/>
          </a:xfrm>
        </p:grpSpPr>
        <p:sp>
          <p:nvSpPr>
            <p:cNvPr id="7" name="Tekstvak 6"/>
            <p:cNvSpPr txBox="1"/>
            <p:nvPr/>
          </p:nvSpPr>
          <p:spPr>
            <a:xfrm>
              <a:off x="827586" y="433856"/>
              <a:ext cx="208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ISSION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391961" y="546031"/>
              <a:ext cx="144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YOUTH &amp; ADULT</a:t>
              </a:r>
              <a:endParaRPr lang="nl-NL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4256"/>
          <a:stretch/>
        </p:blipFill>
        <p:spPr bwMode="auto">
          <a:xfrm>
            <a:off x="0" y="-1"/>
            <a:ext cx="1263791" cy="1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478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3563888" y="472005"/>
            <a:ext cx="2280624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</a:t>
            </a:r>
            <a:r>
              <a:rPr lang="nl-NL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50" y="1860499"/>
            <a:ext cx="2471867" cy="22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4"/>
          <p:cNvSpPr/>
          <p:nvPr/>
        </p:nvSpPr>
        <p:spPr>
          <a:xfrm>
            <a:off x="5322282" y="2546260"/>
            <a:ext cx="3131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b="1" dirty="0"/>
              <a:t>Bangladesh, Brunei,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Cambodia</a:t>
            </a:r>
            <a:r>
              <a:rPr lang="nl-NL" sz="2000" b="1" dirty="0"/>
              <a:t>, Indonesia,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Laos</a:t>
            </a:r>
            <a:r>
              <a:rPr lang="nl-NL" sz="2000" b="1" dirty="0"/>
              <a:t>, Malaysia, Myanmar,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Pakistan</a:t>
            </a:r>
            <a:r>
              <a:rPr lang="nl-NL" sz="2000" b="1" dirty="0"/>
              <a:t>, Philippines,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Singapore</a:t>
            </a:r>
            <a:r>
              <a:rPr lang="nl-NL" sz="2000" b="1" dirty="0"/>
              <a:t>, </a:t>
            </a:r>
            <a:r>
              <a:rPr lang="nl-NL" sz="2000" b="1" dirty="0" smtClean="0"/>
              <a:t>Sri </a:t>
            </a:r>
            <a:r>
              <a:rPr lang="nl-NL" sz="2000" b="1" dirty="0"/>
              <a:t>Lanka, </a:t>
            </a:r>
            <a:endParaRPr lang="nl-NL" sz="2000" b="1" dirty="0" smtClean="0"/>
          </a:p>
          <a:p>
            <a:pPr algn="ctr"/>
            <a:r>
              <a:rPr lang="nl-NL" sz="2000" b="1" dirty="0" smtClean="0"/>
              <a:t>Thailand</a:t>
            </a:r>
            <a:r>
              <a:rPr lang="nl-NL" sz="2000" b="1" dirty="0"/>
              <a:t>, Timor Leste </a:t>
            </a:r>
            <a:endParaRPr lang="nl-NL" sz="2000" b="1" dirty="0" smtClean="0"/>
          </a:p>
          <a:p>
            <a:pPr algn="ctr"/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/>
              <a:t>Vietnam.</a:t>
            </a:r>
          </a:p>
        </p:txBody>
      </p:sp>
    </p:spTree>
    <p:extLst>
      <p:ext uri="{BB962C8B-B14F-4D97-AF65-F5344CB8AC3E}">
        <p14:creationId xmlns:p14="http://schemas.microsoft.com/office/powerpoint/2010/main" val="12216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an 15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7E8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4803998"/>
            <a:ext cx="9144000" cy="252027"/>
          </a:xfrm>
          <a:prstGeom prst="rect">
            <a:avLst/>
          </a:prstGeom>
          <a:solidFill>
            <a:srgbClr val="7E867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0" y="396806"/>
            <a:ext cx="9144000" cy="612067"/>
          </a:xfrm>
          <a:prstGeom prst="rect">
            <a:avLst/>
          </a:prstGeom>
          <a:solidFill>
            <a:srgbClr val="7E86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1243909" y="287340"/>
            <a:ext cx="2085807" cy="830997"/>
            <a:chOff x="827586" y="433856"/>
            <a:chExt cx="2085807" cy="830997"/>
          </a:xfrm>
        </p:grpSpPr>
        <p:sp>
          <p:nvSpPr>
            <p:cNvPr id="7" name="Tekstvak 6"/>
            <p:cNvSpPr txBox="1"/>
            <p:nvPr/>
          </p:nvSpPr>
          <p:spPr>
            <a:xfrm>
              <a:off x="827586" y="433856"/>
              <a:ext cx="208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ISSION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391961" y="546031"/>
              <a:ext cx="144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YOUTH &amp; ADULT</a:t>
              </a:r>
              <a:endParaRPr lang="nl-NL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4256"/>
          <a:stretch/>
        </p:blipFill>
        <p:spPr bwMode="auto">
          <a:xfrm>
            <a:off x="0" y="-1"/>
            <a:ext cx="1263791" cy="1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478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00" y="1229023"/>
            <a:ext cx="3168352" cy="33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61">
            <a:off x="251519" y="1136108"/>
            <a:ext cx="1656185" cy="1660970"/>
          </a:xfrm>
          <a:prstGeom prst="rect">
            <a:avLst/>
          </a:prstGeom>
          <a:noFill/>
          <a:ln>
            <a:noFill/>
          </a:ln>
          <a:effectLst>
            <a:glow rad="4572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0149"/>
          <a:stretch/>
        </p:blipFill>
        <p:spPr bwMode="auto">
          <a:xfrm>
            <a:off x="130823" y="2273717"/>
            <a:ext cx="2018186" cy="1495444"/>
          </a:xfrm>
          <a:prstGeom prst="rect">
            <a:avLst/>
          </a:prstGeom>
          <a:noFill/>
          <a:ln>
            <a:noFill/>
          </a:ln>
          <a:effectLst>
            <a:glow rad="2286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563888" y="472005"/>
            <a:ext cx="2280624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</a:t>
            </a:r>
            <a:r>
              <a:rPr lang="nl-NL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581092" y="2224825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Pastor Alberto C. </a:t>
            </a:r>
            <a:r>
              <a:rPr lang="en-US" sz="2400" b="1" dirty="0" err="1"/>
              <a:t>Gulfan</a:t>
            </a:r>
            <a:r>
              <a:rPr lang="en-US" sz="2400" b="1" dirty="0"/>
              <a:t>, Jr.</a:t>
            </a:r>
          </a:p>
          <a:p>
            <a:pPr algn="ctr"/>
            <a:r>
              <a:rPr lang="en-US" b="1" i="1" dirty="0" smtClean="0"/>
              <a:t>President </a:t>
            </a:r>
            <a:r>
              <a:rPr lang="en-US" b="1" i="1" dirty="0"/>
              <a:t>of </a:t>
            </a:r>
            <a:r>
              <a:rPr lang="en-US" b="1" i="1" dirty="0" smtClean="0"/>
              <a:t>the </a:t>
            </a:r>
            <a:r>
              <a:rPr lang="en-US" b="1" i="1" dirty="0"/>
              <a:t>SSD </a:t>
            </a:r>
            <a:endParaRPr lang="en-US" b="1" i="1" dirty="0" smtClean="0"/>
          </a:p>
          <a:p>
            <a:pPr algn="ctr"/>
            <a:r>
              <a:rPr lang="en-US" b="1" i="1" dirty="0" smtClean="0"/>
              <a:t>since May-2003</a:t>
            </a:r>
            <a:endParaRPr lang="en-US" b="1" i="1" dirty="0"/>
          </a:p>
          <a:p>
            <a:pPr algn="ctr"/>
            <a:r>
              <a:rPr lang="en-US" b="1" dirty="0"/>
              <a:t>He is married to the </a:t>
            </a:r>
            <a:endParaRPr lang="en-US" b="1" dirty="0" smtClean="0"/>
          </a:p>
          <a:p>
            <a:pPr algn="ctr"/>
            <a:r>
              <a:rPr lang="en-US" b="1" dirty="0" smtClean="0"/>
              <a:t>former </a:t>
            </a:r>
            <a:r>
              <a:rPr lang="en-US" b="1" dirty="0"/>
              <a:t>Helen </a:t>
            </a:r>
            <a:r>
              <a:rPr lang="en-US" b="1" dirty="0" err="1"/>
              <a:t>Bocala</a:t>
            </a:r>
            <a:r>
              <a:rPr lang="en-US" b="1" dirty="0"/>
              <a:t> and blessed </a:t>
            </a:r>
          </a:p>
          <a:p>
            <a:pPr algn="ctr"/>
            <a:r>
              <a:rPr lang="en-US" b="1" dirty="0"/>
              <a:t>with three grown  children, </a:t>
            </a:r>
          </a:p>
          <a:p>
            <a:pPr algn="ctr"/>
            <a:r>
              <a:rPr lang="en-US" b="1" dirty="0"/>
              <a:t>all married, </a:t>
            </a:r>
          </a:p>
          <a:p>
            <a:pPr algn="ctr"/>
            <a:r>
              <a:rPr lang="en-US" b="1" dirty="0"/>
              <a:t>and two grandsons.</a:t>
            </a:r>
          </a:p>
        </p:txBody>
      </p:sp>
      <p:sp>
        <p:nvSpPr>
          <p:cNvPr id="29" name="Rechthoek 28"/>
          <p:cNvSpPr/>
          <p:nvPr/>
        </p:nvSpPr>
        <p:spPr>
          <a:xfrm>
            <a:off x="4543793" y="125805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000" b="1" dirty="0" err="1" smtClean="0"/>
              <a:t>Churches</a:t>
            </a:r>
            <a:r>
              <a:rPr lang="nl-NL" sz="2000" b="1" dirty="0" smtClean="0"/>
              <a:t>: 7055   </a:t>
            </a:r>
          </a:p>
          <a:p>
            <a:pPr algn="ctr"/>
            <a:r>
              <a:rPr lang="nl-NL" sz="2000" b="1" dirty="0" smtClean="0"/>
              <a:t>Members: 1,249,121   </a:t>
            </a:r>
          </a:p>
          <a:p>
            <a:pPr algn="ctr"/>
            <a:r>
              <a:rPr lang="nl-NL" sz="2000" b="1" dirty="0" err="1" smtClean="0"/>
              <a:t>Population</a:t>
            </a:r>
            <a:r>
              <a:rPr lang="nl-NL" sz="2000" b="1" dirty="0" smtClean="0"/>
              <a:t>: 994,404,000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4019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an 13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7E8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4803998"/>
            <a:ext cx="9144000" cy="252027"/>
          </a:xfrm>
          <a:prstGeom prst="rect">
            <a:avLst/>
          </a:prstGeom>
          <a:solidFill>
            <a:srgbClr val="7E867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0" y="396806"/>
            <a:ext cx="9144000" cy="612067"/>
          </a:xfrm>
          <a:prstGeom prst="rect">
            <a:avLst/>
          </a:prstGeom>
          <a:solidFill>
            <a:srgbClr val="7E86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1243909" y="287340"/>
            <a:ext cx="2085807" cy="830997"/>
            <a:chOff x="827586" y="433856"/>
            <a:chExt cx="2085807" cy="830997"/>
          </a:xfrm>
        </p:grpSpPr>
        <p:sp>
          <p:nvSpPr>
            <p:cNvPr id="7" name="Tekstvak 6"/>
            <p:cNvSpPr txBox="1"/>
            <p:nvPr/>
          </p:nvSpPr>
          <p:spPr>
            <a:xfrm>
              <a:off x="827586" y="433856"/>
              <a:ext cx="208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ISSION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391961" y="546031"/>
              <a:ext cx="144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YOUTH &amp; ADULT</a:t>
              </a:r>
              <a:endParaRPr lang="nl-NL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4256"/>
          <a:stretch/>
        </p:blipFill>
        <p:spPr bwMode="auto">
          <a:xfrm>
            <a:off x="0" y="-1"/>
            <a:ext cx="1263791" cy="1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478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61">
            <a:off x="251519" y="1136108"/>
            <a:ext cx="1656185" cy="1660970"/>
          </a:xfrm>
          <a:prstGeom prst="rect">
            <a:avLst/>
          </a:prstGeom>
          <a:noFill/>
          <a:ln>
            <a:noFill/>
          </a:ln>
          <a:effectLst>
            <a:glow rad="4572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0149"/>
          <a:stretch/>
        </p:blipFill>
        <p:spPr bwMode="auto">
          <a:xfrm>
            <a:off x="130823" y="2273717"/>
            <a:ext cx="2018186" cy="1495444"/>
          </a:xfrm>
          <a:prstGeom prst="rect">
            <a:avLst/>
          </a:prstGeom>
          <a:noFill/>
          <a:ln>
            <a:noFill/>
          </a:ln>
          <a:effectLst>
            <a:glow rad="2286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563888" y="472005"/>
            <a:ext cx="2280624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</a:t>
            </a:r>
            <a:r>
              <a:rPr lang="nl-NL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149009" y="1220946"/>
            <a:ext cx="6615488" cy="36009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nl-NL" sz="2800" b="1" dirty="0" err="1"/>
              <a:t>Thirteen</a:t>
            </a:r>
            <a:r>
              <a:rPr lang="nl-NL" sz="2800" b="1" dirty="0"/>
              <a:t> </a:t>
            </a:r>
            <a:r>
              <a:rPr lang="nl-NL" sz="2800" b="1" dirty="0" err="1"/>
              <a:t>Sabbath's</a:t>
            </a:r>
            <a:r>
              <a:rPr lang="nl-NL" sz="2800" b="1" dirty="0"/>
              <a:t> </a:t>
            </a:r>
            <a:r>
              <a:rPr lang="nl-NL" sz="2800" b="1" dirty="0" err="1"/>
              <a:t>Offering</a:t>
            </a:r>
            <a:r>
              <a:rPr lang="nl-NL" sz="2800" b="1" dirty="0"/>
              <a:t>​ </a:t>
            </a:r>
          </a:p>
          <a:p>
            <a:r>
              <a:rPr lang="nl-NL" sz="2800" b="1" dirty="0" smtClean="0"/>
              <a:t>Southern </a:t>
            </a:r>
            <a:r>
              <a:rPr lang="nl-NL" sz="2800" b="1" dirty="0" err="1"/>
              <a:t>Asia</a:t>
            </a:r>
            <a:r>
              <a:rPr lang="nl-NL" sz="2800" b="1" dirty="0"/>
              <a:t>-Pacific </a:t>
            </a:r>
            <a:r>
              <a:rPr lang="nl-NL" sz="2800" b="1" dirty="0" err="1" smtClean="0"/>
              <a:t>Division</a:t>
            </a:r>
            <a:r>
              <a:rPr lang="nl-NL" sz="2800" b="1" dirty="0"/>
              <a:t> </a:t>
            </a:r>
            <a:r>
              <a:rPr lang="nl-NL" sz="1600" b="1" dirty="0" smtClean="0"/>
              <a:t>September 26 - 2015</a:t>
            </a:r>
            <a:endParaRPr lang="nl-NL" sz="1600" b="1" dirty="0"/>
          </a:p>
          <a:p>
            <a:endParaRPr lang="nl-NL" sz="1000" dirty="0"/>
          </a:p>
          <a:p>
            <a:r>
              <a:rPr lang="nl-NL" sz="2800" b="1" dirty="0"/>
              <a:t>PROJECTS:</a:t>
            </a:r>
          </a:p>
          <a:p>
            <a:r>
              <a:rPr lang="nl-NL" b="1" dirty="0"/>
              <a:t>Timor-Leste Adventist International School (TAIS) in the </a:t>
            </a:r>
            <a:r>
              <a:rPr lang="nl-NL" b="1" dirty="0" err="1"/>
              <a:t>Capital</a:t>
            </a:r>
            <a:r>
              <a:rPr lang="nl-NL" b="1" dirty="0"/>
              <a:t> City of Dili</a:t>
            </a:r>
          </a:p>
          <a:p>
            <a:r>
              <a:rPr lang="nl-NL" b="1" dirty="0"/>
              <a:t>​</a:t>
            </a:r>
            <a:r>
              <a:rPr lang="nl-NL" b="1" dirty="0" err="1"/>
              <a:t>Lakpahana</a:t>
            </a:r>
            <a:r>
              <a:rPr lang="nl-NL" b="1" dirty="0"/>
              <a:t> Adventist College </a:t>
            </a:r>
            <a:r>
              <a:rPr lang="nl-NL" b="1" dirty="0" err="1"/>
              <a:t>and</a:t>
            </a:r>
            <a:r>
              <a:rPr lang="nl-NL" b="1" dirty="0"/>
              <a:t> </a:t>
            </a:r>
            <a:r>
              <a:rPr lang="nl-NL" b="1" dirty="0" err="1"/>
              <a:t>Seminary</a:t>
            </a:r>
            <a:r>
              <a:rPr lang="nl-NL" b="1" dirty="0"/>
              <a:t> </a:t>
            </a:r>
            <a:r>
              <a:rPr lang="nl-NL" b="1" dirty="0" err="1"/>
              <a:t>Church</a:t>
            </a:r>
            <a:r>
              <a:rPr lang="nl-NL" b="1" dirty="0"/>
              <a:t> in </a:t>
            </a:r>
            <a:r>
              <a:rPr lang="nl-NL" b="1" dirty="0" err="1"/>
              <a:t>Lakpahana</a:t>
            </a:r>
            <a:r>
              <a:rPr lang="nl-NL" b="1" dirty="0"/>
              <a:t>, Sri Lanka</a:t>
            </a:r>
          </a:p>
          <a:p>
            <a:r>
              <a:rPr lang="nl-NL" b="1" dirty="0"/>
              <a:t>Bangladesh Adventist </a:t>
            </a:r>
            <a:r>
              <a:rPr lang="nl-NL" b="1" dirty="0" err="1"/>
              <a:t>Nursing</a:t>
            </a:r>
            <a:r>
              <a:rPr lang="nl-NL" b="1" dirty="0"/>
              <a:t> School in </a:t>
            </a:r>
            <a:r>
              <a:rPr lang="nl-NL" b="1" dirty="0" err="1"/>
              <a:t>Gazipur</a:t>
            </a:r>
            <a:r>
              <a:rPr lang="nl-NL" b="1" dirty="0"/>
              <a:t>, Bangladesh</a:t>
            </a:r>
          </a:p>
          <a:p>
            <a:endParaRPr lang="nl-NL" b="1" dirty="0"/>
          </a:p>
          <a:p>
            <a:r>
              <a:rPr lang="nl-NL" b="1" dirty="0" err="1"/>
              <a:t>Children's</a:t>
            </a:r>
            <a:r>
              <a:rPr lang="nl-NL" b="1" dirty="0"/>
              <a:t> Project:  Desks </a:t>
            </a:r>
            <a:r>
              <a:rPr lang="nl-NL" b="1" dirty="0" err="1"/>
              <a:t>for</a:t>
            </a:r>
            <a:r>
              <a:rPr lang="nl-NL" b="1" dirty="0"/>
              <a:t> the School </a:t>
            </a:r>
            <a:r>
              <a:rPr lang="nl-NL" b="1" dirty="0" err="1"/>
              <a:t>Children</a:t>
            </a:r>
            <a:r>
              <a:rPr lang="nl-NL" b="1" dirty="0"/>
              <a:t> at TAIS</a:t>
            </a:r>
          </a:p>
        </p:txBody>
      </p:sp>
    </p:spTree>
    <p:extLst>
      <p:ext uri="{BB962C8B-B14F-4D97-AF65-F5344CB8AC3E}">
        <p14:creationId xmlns:p14="http://schemas.microsoft.com/office/powerpoint/2010/main" val="18404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aan 19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7E8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0" y="4803998"/>
            <a:ext cx="9144000" cy="252027"/>
          </a:xfrm>
          <a:prstGeom prst="rect">
            <a:avLst/>
          </a:prstGeom>
          <a:solidFill>
            <a:srgbClr val="7E867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0" y="396806"/>
            <a:ext cx="9144000" cy="612067"/>
          </a:xfrm>
          <a:prstGeom prst="rect">
            <a:avLst/>
          </a:prstGeom>
          <a:solidFill>
            <a:srgbClr val="7E867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/>
          <p:cNvGrpSpPr/>
          <p:nvPr/>
        </p:nvGrpSpPr>
        <p:grpSpPr>
          <a:xfrm>
            <a:off x="1243909" y="287340"/>
            <a:ext cx="2085807" cy="830997"/>
            <a:chOff x="827586" y="433856"/>
            <a:chExt cx="2085807" cy="830997"/>
          </a:xfrm>
        </p:grpSpPr>
        <p:sp>
          <p:nvSpPr>
            <p:cNvPr id="7" name="Tekstvak 6"/>
            <p:cNvSpPr txBox="1"/>
            <p:nvPr/>
          </p:nvSpPr>
          <p:spPr>
            <a:xfrm>
              <a:off x="827586" y="433856"/>
              <a:ext cx="20858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ISSION</a:t>
              </a:r>
              <a:endParaRPr lang="nl-N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1391961" y="546031"/>
              <a:ext cx="144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YOUTH &amp; ADULT</a:t>
              </a:r>
              <a:endParaRPr lang="nl-NL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14256"/>
          <a:stretch/>
        </p:blipFill>
        <p:spPr bwMode="auto">
          <a:xfrm>
            <a:off x="0" y="-1"/>
            <a:ext cx="1263791" cy="135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3478"/>
            <a:ext cx="2922238" cy="1452198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kstvak 20"/>
          <p:cNvSpPr txBox="1"/>
          <p:nvPr/>
        </p:nvSpPr>
        <p:spPr>
          <a:xfrm>
            <a:off x="2199751" y="3769162"/>
            <a:ext cx="1234614" cy="1323439"/>
          </a:xfrm>
          <a:prstGeom prst="rect">
            <a:avLst/>
          </a:prstGeom>
          <a:solidFill>
            <a:srgbClr val="7E867A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nl-N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187676" y="3769161"/>
            <a:ext cx="1234614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l-NL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nl-NL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361">
            <a:off x="251519" y="1136108"/>
            <a:ext cx="1656185" cy="1660970"/>
          </a:xfrm>
          <a:prstGeom prst="rect">
            <a:avLst/>
          </a:prstGeom>
          <a:noFill/>
          <a:ln>
            <a:noFill/>
          </a:ln>
          <a:effectLst>
            <a:glow rad="4572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r="20149"/>
          <a:stretch/>
        </p:blipFill>
        <p:spPr bwMode="auto">
          <a:xfrm>
            <a:off x="130823" y="2273717"/>
            <a:ext cx="2018186" cy="1495444"/>
          </a:xfrm>
          <a:prstGeom prst="rect">
            <a:avLst/>
          </a:prstGeom>
          <a:noFill/>
          <a:ln>
            <a:noFill/>
          </a:ln>
          <a:effectLst>
            <a:glow rad="228600">
              <a:srgbClr val="7E867A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21"/>
          <p:cNvSpPr/>
          <p:nvPr/>
        </p:nvSpPr>
        <p:spPr>
          <a:xfrm>
            <a:off x="3563888" y="472005"/>
            <a:ext cx="2280624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 </a:t>
            </a:r>
            <a:r>
              <a:rPr lang="nl-NL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</a:t>
            </a:r>
            <a:r>
              <a:rPr lang="nl-N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nl-N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51" y="1373997"/>
            <a:ext cx="2049192" cy="124126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326379" y="1497945"/>
            <a:ext cx="4572000" cy="304698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nl-NL" sz="4000" b="1" dirty="0" smtClean="0"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A</a:t>
            </a:r>
            <a:r>
              <a:rPr lang="nl-NL" sz="2800" b="1" dirty="0" smtClean="0"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DVENTIST </a:t>
            </a:r>
            <a:r>
              <a:rPr lang="nl-NL" sz="4000" b="1" dirty="0" smtClean="0"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M</a:t>
            </a:r>
            <a:r>
              <a:rPr lang="nl-NL" sz="2800" b="1" dirty="0" smtClean="0">
                <a:latin typeface="Californian FB" panose="0207040306080B0302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ISSION </a:t>
            </a:r>
            <a:endParaRPr lang="nl-NL" sz="2800" b="1" dirty="0" smtClean="0">
              <a:latin typeface="Californian FB" panose="0207040306080B030204" pitchFamily="18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EAST </a:t>
            </a:r>
            <a:r>
              <a:rPr lang="en-US" sz="3200" b="1" dirty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TIMOR   </a:t>
            </a:r>
            <a:endParaRPr lang="en-US" sz="3200" b="1" dirty="0" smtClean="0">
              <a:latin typeface="Arial Narrow" panose="020B0606020202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lvl="0" algn="ctr"/>
            <a:r>
              <a:rPr lang="en-US" sz="24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JULY </a:t>
            </a:r>
            <a:r>
              <a:rPr lang="en-US" sz="24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11 </a:t>
            </a:r>
            <a:r>
              <a:rPr lang="en-US" sz="24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- 2015</a:t>
            </a:r>
          </a:p>
          <a:p>
            <a:pPr lvl="0" algn="ctr"/>
            <a:r>
              <a:rPr lang="en-US" sz="48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ALWAYS </a:t>
            </a:r>
            <a:r>
              <a:rPr lang="en-US" sz="4800" b="1" dirty="0">
                <a:latin typeface="Arial Narrow" panose="020B060602020203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WITH JESUS</a:t>
            </a:r>
            <a:endParaRPr lang="en-US" sz="4800" b="1" dirty="0">
              <a:latin typeface="Arial Narrow" panose="020B0606020202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17"/>
          <p:cNvSpPr/>
          <p:nvPr/>
        </p:nvSpPr>
        <p:spPr>
          <a:xfrm>
            <a:off x="3635896" y="4574883"/>
            <a:ext cx="2542491" cy="46166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/>
              <a:t>SABBATH - JULY </a:t>
            </a:r>
            <a:r>
              <a:rPr lang="nl-NL" sz="2400" b="1" dirty="0" smtClean="0"/>
              <a:t>11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467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3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aan 30"/>
          <p:cNvSpPr/>
          <p:nvPr/>
        </p:nvSpPr>
        <p:spPr>
          <a:xfrm>
            <a:off x="9829" y="-357"/>
            <a:ext cx="9105840" cy="5143857"/>
          </a:xfrm>
          <a:prstGeom prst="teardrop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-6304" y="282256"/>
            <a:ext cx="9112144" cy="95177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79" y="108551"/>
            <a:ext cx="1427173" cy="1036636"/>
          </a:xfrm>
          <a:prstGeom prst="rect">
            <a:avLst/>
          </a:prstGeom>
          <a:noFill/>
          <a:ln>
            <a:noFill/>
          </a:ln>
          <a:effectLst>
            <a:glow rad="101600">
              <a:srgbClr val="DFA463">
                <a:alpha val="40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hoek 29"/>
          <p:cNvSpPr/>
          <p:nvPr/>
        </p:nvSpPr>
        <p:spPr>
          <a:xfrm>
            <a:off x="3600986" y="566976"/>
            <a:ext cx="219483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3rd </a:t>
            </a:r>
            <a:r>
              <a:rPr lang="nl-NL" sz="2400" b="1" dirty="0" err="1" smtClean="0">
                <a:solidFill>
                  <a:srgbClr val="FBE7AA"/>
                </a:solidFill>
                <a:latin typeface="Arial Narrow" panose="020B0606020202030204" pitchFamily="34" charset="0"/>
              </a:rPr>
              <a:t>Quarter</a:t>
            </a:r>
            <a:r>
              <a:rPr lang="nl-NL" sz="2400" b="1" dirty="0" smtClean="0">
                <a:solidFill>
                  <a:srgbClr val="FBE7AA"/>
                </a:solidFill>
                <a:latin typeface="Arial Narrow" panose="020B0606020202030204" pitchFamily="34" charset="0"/>
              </a:rPr>
              <a:t> 2015</a:t>
            </a:r>
            <a:endParaRPr lang="nl-NL" sz="2400" b="1" dirty="0">
              <a:solidFill>
                <a:srgbClr val="FBE7AA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563">
            <a:off x="6016089" y="520668"/>
            <a:ext cx="2319295" cy="33545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4" y="418402"/>
            <a:ext cx="3138398" cy="3689690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2008684" y="1731135"/>
            <a:ext cx="5247576" cy="1961932"/>
          </a:xfrm>
          <a:prstGeom prst="rect">
            <a:avLst/>
          </a:prstGeom>
          <a:noFill/>
          <a:ln>
            <a:noFill/>
          </a:ln>
          <a:effectLst>
            <a:glow rad="101600">
              <a:srgbClr val="DFA463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t="17475" r="5443" b="32013"/>
          <a:stretch/>
        </p:blipFill>
        <p:spPr bwMode="auto">
          <a:xfrm>
            <a:off x="3546142" y="3769162"/>
            <a:ext cx="5590887" cy="1088307"/>
          </a:xfrm>
          <a:prstGeom prst="rect">
            <a:avLst/>
          </a:prstGeom>
          <a:noFill/>
          <a:ln>
            <a:noFill/>
          </a:ln>
          <a:effectLst>
            <a:glow rad="228600">
              <a:srgbClr val="BE7D3C">
                <a:alpha val="40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03" y="4616479"/>
            <a:ext cx="543242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fgeronde rechthoek 30"/>
          <p:cNvSpPr/>
          <p:nvPr/>
        </p:nvSpPr>
        <p:spPr>
          <a:xfrm>
            <a:off x="2759803" y="911885"/>
            <a:ext cx="6279402" cy="3274841"/>
          </a:xfrm>
          <a:prstGeom prst="roundRect">
            <a:avLst>
              <a:gd name="adj" fmla="val 99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305686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SABBATH AFTERNOON</a:t>
            </a:r>
            <a:endParaRPr lang="nl-NL" sz="2400" b="1" dirty="0">
              <a:solidFill>
                <a:prstClr val="white"/>
              </a:solidFill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7086170" y="194048"/>
            <a:ext cx="1866701" cy="1521559"/>
            <a:chOff x="6804248" y="454618"/>
            <a:chExt cx="2225861" cy="188500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862" y="494235"/>
              <a:ext cx="1309119" cy="1845392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tx1">
                  <a:lumMod val="85000"/>
                  <a:lumOff val="15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979375"/>
              <a:ext cx="2016733" cy="87511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AF7337">
                  <a:alpha val="4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23"/>
            <a:stretch/>
          </p:blipFill>
          <p:spPr bwMode="auto">
            <a:xfrm>
              <a:off x="7747534" y="454618"/>
              <a:ext cx="1282575" cy="1033409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Rechthoek 31"/>
          <p:cNvSpPr/>
          <p:nvPr/>
        </p:nvSpPr>
        <p:spPr>
          <a:xfrm>
            <a:off x="2817059" y="1289093"/>
            <a:ext cx="6222146" cy="273921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…Scripture </a:t>
            </a:r>
            <a:r>
              <a:rPr lang="en-US" sz="2400" b="1" dirty="0">
                <a:solidFill>
                  <a:schemeClr val="bg1"/>
                </a:solidFill>
              </a:rPr>
              <a:t>foresaw that God would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justify the Gentiles by faith,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announced the gospel in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</a:rPr>
              <a:t>dvance to </a:t>
            </a:r>
            <a:r>
              <a:rPr lang="en-US" sz="2400" b="1" dirty="0">
                <a:solidFill>
                  <a:schemeClr val="bg1"/>
                </a:solidFill>
              </a:rPr>
              <a:t>Abraham: ‘All nations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will </a:t>
            </a:r>
            <a:r>
              <a:rPr lang="en-US" sz="2400" b="1" dirty="0">
                <a:solidFill>
                  <a:schemeClr val="bg1"/>
                </a:solidFill>
              </a:rPr>
              <a:t>be blessed through you’ </a:t>
            </a:r>
            <a:r>
              <a:rPr lang="en-US" sz="2400" b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nl-NL" sz="2400" b="1" dirty="0" err="1" smtClean="0">
                <a:solidFill>
                  <a:schemeClr val="bg1"/>
                </a:solidFill>
              </a:rPr>
              <a:t>Galatians</a:t>
            </a:r>
            <a:r>
              <a:rPr lang="nl-NL" sz="2400" b="1" dirty="0" smtClean="0">
                <a:solidFill>
                  <a:schemeClr val="bg1"/>
                </a:solidFill>
              </a:rPr>
              <a:t> 3 : 6–8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3131840" y="974627"/>
            <a:ext cx="2442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Memory Text</a:t>
            </a:r>
            <a:r>
              <a:rPr lang="en-US" sz="3200" b="1" dirty="0">
                <a:solidFill>
                  <a:prstClr val="white"/>
                </a:solidFill>
                <a:latin typeface="Arial Narrow" panose="020B0606020202030204" pitchFamily="34" charset="0"/>
              </a:rPr>
              <a:t>: 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The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First Missionary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fgeronde rechthoek 33"/>
          <p:cNvSpPr/>
          <p:nvPr/>
        </p:nvSpPr>
        <p:spPr>
          <a:xfrm>
            <a:off x="2759803" y="911885"/>
            <a:ext cx="6279402" cy="3274841"/>
          </a:xfrm>
          <a:prstGeom prst="roundRect">
            <a:avLst>
              <a:gd name="adj" fmla="val 99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0" y="4659596"/>
            <a:ext cx="9144000" cy="515770"/>
          </a:xfrm>
          <a:prstGeom prst="rect">
            <a:avLst/>
          </a:prstGeom>
          <a:solidFill>
            <a:srgbClr val="EB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0" y="0"/>
            <a:ext cx="9144000" cy="642797"/>
          </a:xfrm>
          <a:prstGeom prst="rect">
            <a:avLst/>
          </a:prstGeom>
          <a:solidFill>
            <a:srgbClr val="EBD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0" y="19189"/>
            <a:ext cx="1983516" cy="5138153"/>
          </a:xfrm>
          <a:prstGeom prst="rect">
            <a:avLst/>
          </a:prstGeom>
          <a:gradFill>
            <a:gsLst>
              <a:gs pos="0">
                <a:srgbClr val="5D3D1D"/>
              </a:gs>
              <a:gs pos="33000">
                <a:srgbClr val="AF7337"/>
              </a:gs>
              <a:gs pos="61000">
                <a:srgbClr val="CD9761"/>
              </a:gs>
              <a:gs pos="74000">
                <a:srgbClr val="E1C09F"/>
              </a:gs>
              <a:gs pos="9000">
                <a:srgbClr val="7B5127"/>
              </a:gs>
              <a:gs pos="20000">
                <a:srgbClr val="95622F"/>
              </a:gs>
              <a:gs pos="48000">
                <a:srgbClr val="BE7D3C"/>
              </a:gs>
              <a:gs pos="84000">
                <a:srgbClr val="EBD5BF"/>
              </a:gs>
              <a:gs pos="99583">
                <a:schemeClr val="bg1"/>
              </a:gs>
              <a:gs pos="93000">
                <a:srgbClr val="F1E2D3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ep 20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kstvak 26"/>
          <p:cNvSpPr txBox="1"/>
          <p:nvPr/>
        </p:nvSpPr>
        <p:spPr>
          <a:xfrm>
            <a:off x="0" y="211910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</a:t>
            </a:r>
            <a:r>
              <a:rPr lang="en-US" sz="2200" b="1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</a:t>
            </a:r>
            <a:r>
              <a:rPr lang="en-US" sz="2200" b="1" dirty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: The First Missionary</a:t>
            </a:r>
            <a:endParaRPr lang="en-US" sz="2200" b="1" dirty="0"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6625124" y="-34514"/>
            <a:ext cx="2491792" cy="949953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hthoek 34"/>
          <p:cNvSpPr/>
          <p:nvPr/>
        </p:nvSpPr>
        <p:spPr>
          <a:xfrm>
            <a:off x="3131840" y="974627"/>
            <a:ext cx="1769459" cy="58477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Arial Narrow" panose="020B0606020202030204" pitchFamily="34" charset="0"/>
              </a:rPr>
              <a:t>Key Text</a:t>
            </a:r>
            <a:r>
              <a:rPr lang="en-US" sz="3200" b="1" dirty="0">
                <a:latin typeface="Arial Narrow" panose="020B0606020202030204" pitchFamily="34" charset="0"/>
              </a:rPr>
              <a:t>: </a:t>
            </a:r>
          </a:p>
        </p:txBody>
      </p:sp>
      <p:sp>
        <p:nvSpPr>
          <p:cNvPr id="36" name="Rechthoek 35"/>
          <p:cNvSpPr/>
          <p:nvPr/>
        </p:nvSpPr>
        <p:spPr>
          <a:xfrm>
            <a:off x="2759803" y="1123144"/>
            <a:ext cx="6270310" cy="273921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400" b="1" dirty="0"/>
              <a:t>“By faith Abraham, when he was called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to </a:t>
            </a:r>
            <a:r>
              <a:rPr lang="en-US" sz="2400" b="1" dirty="0"/>
              <a:t>go out into a place which he should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after </a:t>
            </a:r>
            <a:r>
              <a:rPr lang="en-US" sz="2400" b="1" dirty="0"/>
              <a:t>receive for an inheritance,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obeyed</a:t>
            </a:r>
            <a:r>
              <a:rPr lang="en-US" sz="2400" b="1" dirty="0"/>
              <a:t>; </a:t>
            </a:r>
            <a:r>
              <a:rPr lang="en-US" sz="2400" b="1" dirty="0" smtClean="0"/>
              <a:t>and </a:t>
            </a:r>
            <a:r>
              <a:rPr lang="en-US" sz="2400" b="1" dirty="0"/>
              <a:t>he went out, not knowing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whither </a:t>
            </a:r>
            <a:r>
              <a:rPr lang="en-US" sz="2400" b="1" dirty="0"/>
              <a:t>he went</a:t>
            </a:r>
            <a:r>
              <a:rPr lang="en-US" sz="2400" b="1" dirty="0" smtClean="0"/>
              <a:t>.”</a:t>
            </a:r>
          </a:p>
          <a:p>
            <a:pPr algn="ctr"/>
            <a:r>
              <a:rPr lang="nl-NL" sz="2400" b="1" dirty="0" err="1"/>
              <a:t>Hebrews</a:t>
            </a:r>
            <a:r>
              <a:rPr lang="nl-NL" sz="2400" b="1" dirty="0"/>
              <a:t> 11:8</a:t>
            </a:r>
            <a:endParaRPr lang="nl-NL" sz="2400" b="1" dirty="0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72" y="3462316"/>
            <a:ext cx="1891185" cy="820633"/>
          </a:xfrm>
          <a:prstGeom prst="rect">
            <a:avLst/>
          </a:prstGeom>
          <a:noFill/>
          <a:ln>
            <a:noFill/>
          </a:ln>
          <a:effectLst>
            <a:glow rad="228600">
              <a:srgbClr val="95622F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013">
            <a:off x="6709687" y="3585316"/>
            <a:ext cx="1114450" cy="1034350"/>
          </a:xfrm>
          <a:prstGeom prst="rect">
            <a:avLst/>
          </a:prstGeom>
          <a:noFill/>
          <a:ln>
            <a:noFill/>
          </a:ln>
          <a:effectLst>
            <a:glow rad="101600">
              <a:srgbClr val="95622F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05" y="4591324"/>
            <a:ext cx="2626889" cy="633592"/>
          </a:xfrm>
          <a:prstGeom prst="rect">
            <a:avLst/>
          </a:prstGeom>
          <a:noFill/>
          <a:ln>
            <a:noFill/>
          </a:ln>
          <a:effectLst>
            <a:glow rad="228600">
              <a:srgbClr val="5D3D1D">
                <a:alpha val="40000"/>
              </a:srgbClr>
            </a:glow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3140252" y="994580"/>
            <a:ext cx="5976664" cy="310854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“</a:t>
            </a:r>
            <a:r>
              <a:rPr lang="en-US" sz="2800" b="1" dirty="0">
                <a:solidFill>
                  <a:schemeClr val="bg1"/>
                </a:solidFill>
              </a:rPr>
              <a:t>The Lord had said to Abram,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Go from your country, your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people and your father’s household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to </a:t>
            </a:r>
            <a:r>
              <a:rPr lang="en-US" sz="2800" b="1" dirty="0">
                <a:solidFill>
                  <a:schemeClr val="bg1"/>
                </a:solidFill>
              </a:rPr>
              <a:t>the land I will show you. I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will make you into a great nation,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>
                <a:solidFill>
                  <a:schemeClr val="bg1"/>
                </a:solidFill>
              </a:rPr>
              <a:t>I will bless you</a:t>
            </a:r>
            <a:r>
              <a:rPr lang="en-US" sz="2800" b="1" dirty="0" smtClean="0">
                <a:solidFill>
                  <a:schemeClr val="bg1"/>
                </a:solidFill>
              </a:rPr>
              <a:t>;… 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Call of Abraham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5987"/>
            <a:ext cx="1182952" cy="13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9221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4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3163173" y="1030812"/>
            <a:ext cx="5976664" cy="35394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…I will </a:t>
            </a:r>
            <a:r>
              <a:rPr lang="en-US" sz="2800" b="1" dirty="0" smtClean="0">
                <a:solidFill>
                  <a:schemeClr val="bg1"/>
                </a:solidFill>
              </a:rPr>
              <a:t>make your </a:t>
            </a:r>
            <a:r>
              <a:rPr lang="en-US" sz="2800" b="1" dirty="0">
                <a:solidFill>
                  <a:schemeClr val="bg1"/>
                </a:solidFill>
              </a:rPr>
              <a:t>name great,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and </a:t>
            </a:r>
            <a:r>
              <a:rPr lang="en-US" sz="2800" b="1" dirty="0">
                <a:solidFill>
                  <a:schemeClr val="bg1"/>
                </a:solidFill>
              </a:rPr>
              <a:t>you will be a blessing.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bless those who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bless you, and whoever curses you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curse; and all peoples 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earth will be blessed through you’ ” </a:t>
            </a:r>
            <a:r>
              <a:rPr lang="en-US" sz="2800" b="1" dirty="0" smtClean="0">
                <a:solidFill>
                  <a:schemeClr val="bg1"/>
                </a:solidFill>
              </a:rPr>
              <a:t>Genesis 12 : 1–3</a:t>
            </a:r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Call of Abraham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5987"/>
            <a:ext cx="1182952" cy="132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39221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6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Call of Abraham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3131840" y="974627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READ</a:t>
            </a:r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en-US" sz="3200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hthoek 29"/>
          <p:cNvSpPr/>
          <p:nvPr/>
        </p:nvSpPr>
        <p:spPr>
          <a:xfrm>
            <a:off x="3183642" y="1079279"/>
            <a:ext cx="5976664" cy="353943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nl-NL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through </a:t>
            </a:r>
            <a:r>
              <a:rPr lang="en-US" sz="2800" b="1" dirty="0">
                <a:solidFill>
                  <a:schemeClr val="bg1"/>
                </a:solidFill>
              </a:rPr>
              <a:t>Genesis 12:1–3. What principles can you find here that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could apply to any of us in our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own </a:t>
            </a:r>
            <a:r>
              <a:rPr lang="en-US" sz="2800" b="1" dirty="0">
                <a:solidFill>
                  <a:schemeClr val="bg1"/>
                </a:solidFill>
              </a:rPr>
              <a:t>particular situation; that is,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did Abraham experience that we might experience in our </a:t>
            </a:r>
            <a:r>
              <a:rPr lang="en-US" sz="2800" b="1" dirty="0" smtClean="0">
                <a:solidFill>
                  <a:schemeClr val="bg1"/>
                </a:solidFill>
              </a:rPr>
              <a:t>own way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as </a:t>
            </a:r>
            <a:r>
              <a:rPr lang="en-US" sz="2800" b="1" dirty="0">
                <a:solidFill>
                  <a:schemeClr val="bg1"/>
                </a:solidFill>
              </a:rPr>
              <a:t>well? </a:t>
            </a:r>
            <a:r>
              <a:rPr lang="en-US" sz="2800" i="1" dirty="0">
                <a:solidFill>
                  <a:schemeClr val="bg1"/>
                </a:solidFill>
              </a:rPr>
              <a:t>See also Heb. 11:8–10.</a:t>
            </a:r>
            <a:endParaRPr lang="en-US" sz="2800" i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-357"/>
            <a:ext cx="1030501" cy="150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3819"/>
            <a:ext cx="1886783" cy="89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82" y="117857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240789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SUNDAY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The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Call of Abraham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09" y="-37454"/>
            <a:ext cx="2202828" cy="153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hoek 26"/>
          <p:cNvSpPr/>
          <p:nvPr/>
        </p:nvSpPr>
        <p:spPr>
          <a:xfrm>
            <a:off x="3492200" y="730120"/>
            <a:ext cx="5608637" cy="397031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endParaRPr lang="en-US" sz="2800" b="1" dirty="0"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Genesis, the Hebrew reads literally, “And God said to Abram,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‘Go for yourself from your land.’ ” He was told to go “for himself”;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that is, for his own sake.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How should </a:t>
            </a:r>
            <a:r>
              <a:rPr lang="en-US" sz="2800" b="1" dirty="0">
                <a:solidFill>
                  <a:schemeClr val="bg1"/>
                </a:solidFill>
              </a:rPr>
              <a:t>we understand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that </a:t>
            </a:r>
            <a:r>
              <a:rPr lang="en-US" sz="2800" b="1" dirty="0">
                <a:solidFill>
                  <a:schemeClr val="bg1"/>
                </a:solidFill>
              </a:rPr>
              <a:t>means, and how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can </a:t>
            </a:r>
            <a:r>
              <a:rPr lang="en-US" sz="2800" b="1" dirty="0">
                <a:solidFill>
                  <a:schemeClr val="bg1"/>
                </a:solidFill>
              </a:rPr>
              <a:t>we </a:t>
            </a:r>
            <a:r>
              <a:rPr lang="en-US" sz="2800" b="1" dirty="0" smtClean="0">
                <a:solidFill>
                  <a:schemeClr val="bg1"/>
                </a:solidFill>
              </a:rPr>
              <a:t>apply it to </a:t>
            </a:r>
            <a:r>
              <a:rPr lang="en-US" sz="2800" b="1" dirty="0">
                <a:solidFill>
                  <a:schemeClr val="bg1"/>
                </a:solidFill>
              </a:rPr>
              <a:t>ourselves?</a:t>
            </a:r>
            <a:endParaRPr lang="nl-N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/>
          <p:cNvSpPr/>
          <p:nvPr/>
        </p:nvSpPr>
        <p:spPr>
          <a:xfrm>
            <a:off x="0" y="4454090"/>
            <a:ext cx="9150303" cy="703252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0" y="-357"/>
            <a:ext cx="9150303" cy="440463"/>
          </a:xfrm>
          <a:prstGeom prst="rect">
            <a:avLst/>
          </a:prstGeom>
          <a:solidFill>
            <a:srgbClr val="26190C"/>
          </a:solidFill>
          <a:ln>
            <a:noFill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raan 12"/>
          <p:cNvSpPr/>
          <p:nvPr/>
        </p:nvSpPr>
        <p:spPr>
          <a:xfrm flipH="1">
            <a:off x="0" y="0"/>
            <a:ext cx="2611264" cy="5143500"/>
          </a:xfrm>
          <a:prstGeom prst="teardrop">
            <a:avLst/>
          </a:prstGeom>
          <a:solidFill>
            <a:srgbClr val="5D3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5" y="3872634"/>
            <a:ext cx="1581441" cy="10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1835696" y="3769162"/>
            <a:ext cx="1617269" cy="1323439"/>
            <a:chOff x="2018627" y="5485768"/>
            <a:chExt cx="1617269" cy="1323439"/>
          </a:xfrm>
        </p:grpSpPr>
        <p:sp>
          <p:nvSpPr>
            <p:cNvPr id="9" name="Rechthoek 8"/>
            <p:cNvSpPr/>
            <p:nvPr/>
          </p:nvSpPr>
          <p:spPr>
            <a:xfrm>
              <a:off x="2075528" y="5589240"/>
              <a:ext cx="1560368" cy="1177233"/>
            </a:xfrm>
            <a:prstGeom prst="rect">
              <a:avLst/>
            </a:prstGeom>
            <a:solidFill>
              <a:srgbClr val="5D3D1D"/>
            </a:solidFill>
            <a:ln>
              <a:noFill/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382682" y="5485768"/>
              <a:ext cx="1234614" cy="1323439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0" b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endParaRPr lang="nl-NL" sz="80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hthoek 10"/>
            <p:cNvSpPr/>
            <p:nvPr/>
          </p:nvSpPr>
          <p:spPr>
            <a:xfrm>
              <a:off x="2087875" y="5589240"/>
              <a:ext cx="330862" cy="11772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Tekstvak 11"/>
            <p:cNvSpPr txBox="1"/>
            <p:nvPr/>
          </p:nvSpPr>
          <p:spPr>
            <a:xfrm rot="16200000">
              <a:off x="1578330" y="5926065"/>
              <a:ext cx="1280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LESSON</a:t>
              </a:r>
              <a:endParaRPr lang="nl-NL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9512" y="65987"/>
            <a:ext cx="2580291" cy="374476"/>
            <a:chOff x="1620821" y="89367"/>
            <a:chExt cx="2580291" cy="374476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821" y="133374"/>
              <a:ext cx="522138" cy="33046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kstvak 15"/>
            <p:cNvSpPr txBox="1"/>
            <p:nvPr/>
          </p:nvSpPr>
          <p:spPr>
            <a:xfrm>
              <a:off x="2134521" y="89367"/>
              <a:ext cx="2066591" cy="307777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400" b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sdapioneers@hotmail.com</a:t>
              </a:r>
              <a:endParaRPr lang="nl-NL" sz="1400" b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" y="696441"/>
            <a:ext cx="2067489" cy="3490285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1" y="922102"/>
            <a:ext cx="2584899" cy="3038962"/>
          </a:xfrm>
          <a:prstGeom prst="rect">
            <a:avLst/>
          </a:prstGeom>
          <a:noFill/>
          <a:ln>
            <a:noFill/>
          </a:ln>
          <a:effectLst>
            <a:glow rad="317500">
              <a:srgbClr val="E8BE90">
                <a:alpha val="25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t="15109" r="3781" b="13160"/>
          <a:stretch/>
        </p:blipFill>
        <p:spPr bwMode="auto">
          <a:xfrm>
            <a:off x="334134" y="1491630"/>
            <a:ext cx="3194139" cy="1217711"/>
          </a:xfrm>
          <a:prstGeom prst="rect">
            <a:avLst/>
          </a:prstGeom>
          <a:noFill/>
          <a:ln>
            <a:noFill/>
          </a:ln>
          <a:effectLst>
            <a:glow rad="101600">
              <a:srgbClr val="AF7337">
                <a:alpha val="55000"/>
              </a:srgbClr>
            </a:glow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hoek 25"/>
          <p:cNvSpPr/>
          <p:nvPr/>
        </p:nvSpPr>
        <p:spPr>
          <a:xfrm>
            <a:off x="3635896" y="4574883"/>
            <a:ext cx="1372235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prstClr val="white"/>
                </a:solidFill>
              </a:rPr>
              <a:t>MON</a:t>
            </a:r>
            <a:r>
              <a:rPr lang="nl-NL" sz="2400" b="1" dirty="0" smtClean="0">
                <a:solidFill>
                  <a:prstClr val="white"/>
                </a:solidFill>
              </a:rPr>
              <a:t>DAY</a:t>
            </a:r>
            <a:endParaRPr lang="nl-NL" sz="2400" b="1" dirty="0">
              <a:solidFill>
                <a:prstClr val="white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65" y="4178028"/>
            <a:ext cx="1142951" cy="9291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6"/>
          <p:cNvSpPr txBox="1"/>
          <p:nvPr/>
        </p:nvSpPr>
        <p:spPr>
          <a:xfrm>
            <a:off x="0" y="480998"/>
            <a:ext cx="9139837" cy="4308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              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            </a:t>
            </a:r>
            <a:r>
              <a:rPr lang="en-US" sz="2200" b="1" dirty="0" smtClean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Abraham’s </a:t>
            </a:r>
            <a:r>
              <a:rPr lang="en-US" sz="2200" b="1" dirty="0">
                <a:solidFill>
                  <a:srgbClr val="FCE7AA"/>
                </a:solidFill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Testimony to the Kings </a:t>
            </a:r>
            <a:endParaRPr lang="en-US" sz="2200" b="1" dirty="0">
              <a:solidFill>
                <a:srgbClr val="FCE7AA"/>
              </a:solidFill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684"/>
            <a:ext cx="2448272" cy="116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6" y="104048"/>
            <a:ext cx="1162058" cy="136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48" y="179316"/>
            <a:ext cx="936104" cy="44613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00" y="651233"/>
            <a:ext cx="936104" cy="44613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hoek 31"/>
          <p:cNvSpPr/>
          <p:nvPr/>
        </p:nvSpPr>
        <p:spPr>
          <a:xfrm>
            <a:off x="3131840" y="974627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READ</a:t>
            </a:r>
            <a:r>
              <a:rPr lang="en-US" sz="32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en-US" sz="3200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hthoek 32"/>
          <p:cNvSpPr/>
          <p:nvPr/>
        </p:nvSpPr>
        <p:spPr>
          <a:xfrm>
            <a:off x="3185196" y="1522393"/>
            <a:ext cx="5976664" cy="224676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Genesis </a:t>
            </a:r>
            <a:r>
              <a:rPr lang="en-US" sz="2800" b="1" dirty="0">
                <a:solidFill>
                  <a:schemeClr val="bg1"/>
                </a:solidFill>
              </a:rPr>
              <a:t>14:8–24.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</a:t>
            </a:r>
            <a:r>
              <a:rPr lang="en-US" sz="2800" b="1" dirty="0">
                <a:solidFill>
                  <a:schemeClr val="bg1"/>
                </a:solidFill>
              </a:rPr>
              <a:t>did Abraham’s actions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say </a:t>
            </a:r>
            <a:r>
              <a:rPr lang="en-US" sz="2800" b="1" dirty="0">
                <a:solidFill>
                  <a:schemeClr val="bg1"/>
                </a:solidFill>
              </a:rPr>
              <a:t>about his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character and, hence,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about </a:t>
            </a:r>
            <a:r>
              <a:rPr lang="en-US" sz="2800" b="1" dirty="0">
                <a:solidFill>
                  <a:schemeClr val="bg1"/>
                </a:solidFill>
              </a:rPr>
              <a:t>his faith and his God? </a:t>
            </a:r>
            <a:endParaRPr lang="en-US" sz="28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1237</Words>
  <Application>Microsoft Office PowerPoint</Application>
  <PresentationFormat>Diavoorstelling (16:9)</PresentationFormat>
  <Paragraphs>314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75</cp:revision>
  <dcterms:created xsi:type="dcterms:W3CDTF">2015-06-16T17:55:03Z</dcterms:created>
  <dcterms:modified xsi:type="dcterms:W3CDTF">2015-06-21T18:37:15Z</dcterms:modified>
</cp:coreProperties>
</file>